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372" r:id="rId2"/>
    <p:sldId id="320" r:id="rId3"/>
    <p:sldId id="331" r:id="rId4"/>
    <p:sldId id="256" r:id="rId5"/>
    <p:sldId id="259" r:id="rId6"/>
    <p:sldId id="260" r:id="rId7"/>
    <p:sldId id="262" r:id="rId8"/>
    <p:sldId id="261" r:id="rId9"/>
    <p:sldId id="283" r:id="rId10"/>
    <p:sldId id="257" r:id="rId11"/>
    <p:sldId id="272" r:id="rId12"/>
    <p:sldId id="273" r:id="rId13"/>
    <p:sldId id="279" r:id="rId14"/>
    <p:sldId id="285" r:id="rId15"/>
    <p:sldId id="276" r:id="rId16"/>
    <p:sldId id="278" r:id="rId17"/>
    <p:sldId id="277" r:id="rId18"/>
    <p:sldId id="281" r:id="rId19"/>
    <p:sldId id="280" r:id="rId20"/>
    <p:sldId id="286" r:id="rId21"/>
    <p:sldId id="287" r:id="rId22"/>
    <p:sldId id="288" r:id="rId23"/>
    <p:sldId id="268" r:id="rId24"/>
    <p:sldId id="289" r:id="rId25"/>
    <p:sldId id="265" r:id="rId26"/>
    <p:sldId id="1350" r:id="rId27"/>
    <p:sldId id="1349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NB 3" initials="V3" lastIdx="1" clrIdx="0">
    <p:extLst>
      <p:ext uri="{19B8F6BF-5375-455C-9EA6-DF929625EA0E}">
        <p15:presenceInfo xmlns:p15="http://schemas.microsoft.com/office/powerpoint/2012/main" userId="VNB 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EE8D6-7FB8-4969-9A9F-2F27A352602A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46B2F8-AE11-40B1-AC7C-BDD399EBC1C8}">
      <dgm:prSet phldrT="[Text]"/>
      <dgm:spPr/>
      <dgm:t>
        <a:bodyPr/>
        <a:lstStyle/>
        <a:p>
          <a:r>
            <a:rPr lang="en-US" dirty="0"/>
            <a:t>Advisory services</a:t>
          </a:r>
        </a:p>
      </dgm:t>
    </dgm:pt>
    <dgm:pt modelId="{E8D86C45-4FCF-4AA2-87F2-66CB2C1C401A}" type="parTrans" cxnId="{48ACEB89-EB12-48BB-8E37-961511AAC5E9}">
      <dgm:prSet/>
      <dgm:spPr/>
      <dgm:t>
        <a:bodyPr/>
        <a:lstStyle/>
        <a:p>
          <a:endParaRPr lang="en-US"/>
        </a:p>
      </dgm:t>
    </dgm:pt>
    <dgm:pt modelId="{6274A34A-7BF6-43C8-95CE-D81C73555F79}" type="sibTrans" cxnId="{48ACEB89-EB12-48BB-8E37-961511AAC5E9}">
      <dgm:prSet/>
      <dgm:spPr/>
      <dgm:t>
        <a:bodyPr/>
        <a:lstStyle/>
        <a:p>
          <a:endParaRPr lang="en-US"/>
        </a:p>
      </dgm:t>
    </dgm:pt>
    <dgm:pt modelId="{E5176E4D-3D88-4653-8598-840B9CB192A7}">
      <dgm:prSet phldrT="[Text]"/>
      <dgm:spPr/>
      <dgm:t>
        <a:bodyPr/>
        <a:lstStyle/>
        <a:p>
          <a:r>
            <a:rPr lang="en-US" dirty="0"/>
            <a:t>Data science solution consulting in the areas of predictive and prescriptive analytics</a:t>
          </a:r>
        </a:p>
      </dgm:t>
    </dgm:pt>
    <dgm:pt modelId="{2CABC6EC-7B2D-48FC-A99A-06131EC2CFA5}" type="parTrans" cxnId="{6E212A6A-64BD-42C7-9DB1-67373C1EBC90}">
      <dgm:prSet/>
      <dgm:spPr/>
      <dgm:t>
        <a:bodyPr/>
        <a:lstStyle/>
        <a:p>
          <a:endParaRPr lang="en-US"/>
        </a:p>
      </dgm:t>
    </dgm:pt>
    <dgm:pt modelId="{5D505681-52EC-4B73-A10C-4A8534EF763F}" type="sibTrans" cxnId="{6E212A6A-64BD-42C7-9DB1-67373C1EBC90}">
      <dgm:prSet/>
      <dgm:spPr/>
      <dgm:t>
        <a:bodyPr/>
        <a:lstStyle/>
        <a:p>
          <a:endParaRPr lang="en-US"/>
        </a:p>
      </dgm:t>
    </dgm:pt>
    <dgm:pt modelId="{9F22DAEF-AE6A-44FB-B489-FFA720087658}">
      <dgm:prSet phldrT="[Text]"/>
      <dgm:spPr/>
      <dgm:t>
        <a:bodyPr/>
        <a:lstStyle/>
        <a:p>
          <a:r>
            <a:rPr lang="en-US" dirty="0"/>
            <a:t>R&amp;D </a:t>
          </a:r>
        </a:p>
      </dgm:t>
    </dgm:pt>
    <dgm:pt modelId="{9B092AE9-ABE1-4F29-BB85-45393EF79F34}" type="parTrans" cxnId="{DF8EB0E6-FA93-4DEB-AC10-40DA99D16C68}">
      <dgm:prSet/>
      <dgm:spPr/>
      <dgm:t>
        <a:bodyPr/>
        <a:lstStyle/>
        <a:p>
          <a:endParaRPr lang="en-US"/>
        </a:p>
      </dgm:t>
    </dgm:pt>
    <dgm:pt modelId="{7BD6FD77-9373-4561-AB00-83A10AD17CE5}" type="sibTrans" cxnId="{DF8EB0E6-FA93-4DEB-AC10-40DA99D16C68}">
      <dgm:prSet/>
      <dgm:spPr/>
      <dgm:t>
        <a:bodyPr/>
        <a:lstStyle/>
        <a:p>
          <a:endParaRPr lang="en-US"/>
        </a:p>
      </dgm:t>
    </dgm:pt>
    <dgm:pt modelId="{C983D615-86B6-40FB-B92B-ED64CB1353ED}">
      <dgm:prSet phldrT="[Text]"/>
      <dgm:spPr/>
      <dgm:t>
        <a:bodyPr/>
        <a:lstStyle/>
        <a:p>
          <a:r>
            <a:rPr lang="en-US" dirty="0"/>
            <a:t>Proto-type &amp; product development using open stacks</a:t>
          </a:r>
        </a:p>
      </dgm:t>
    </dgm:pt>
    <dgm:pt modelId="{B4EBCA29-5002-4A0D-B364-C0AED23121FD}" type="parTrans" cxnId="{CDC704B6-5198-44D9-92C0-FF83BE74FE82}">
      <dgm:prSet/>
      <dgm:spPr/>
      <dgm:t>
        <a:bodyPr/>
        <a:lstStyle/>
        <a:p>
          <a:endParaRPr lang="en-US"/>
        </a:p>
      </dgm:t>
    </dgm:pt>
    <dgm:pt modelId="{B67AE866-48CF-4348-8C3D-D527F77C8B16}" type="sibTrans" cxnId="{CDC704B6-5198-44D9-92C0-FF83BE74FE82}">
      <dgm:prSet/>
      <dgm:spPr/>
      <dgm:t>
        <a:bodyPr/>
        <a:lstStyle/>
        <a:p>
          <a:endParaRPr lang="en-US"/>
        </a:p>
      </dgm:t>
    </dgm:pt>
    <dgm:pt modelId="{9DFDA8FB-56EC-43F9-940A-027D52651848}">
      <dgm:prSet phldrT="[Text]"/>
      <dgm:spPr/>
      <dgm:t>
        <a:bodyPr/>
        <a:lstStyle/>
        <a:p>
          <a:r>
            <a:rPr lang="en-US" dirty="0"/>
            <a:t>Premium Services</a:t>
          </a:r>
        </a:p>
      </dgm:t>
    </dgm:pt>
    <dgm:pt modelId="{5E92F8CC-CC23-4B7F-B9FB-A9D7FE450E58}" type="parTrans" cxnId="{A404AE00-2F29-428C-AF77-AA8A4958B207}">
      <dgm:prSet/>
      <dgm:spPr/>
      <dgm:t>
        <a:bodyPr/>
        <a:lstStyle/>
        <a:p>
          <a:endParaRPr lang="en-US"/>
        </a:p>
      </dgm:t>
    </dgm:pt>
    <dgm:pt modelId="{218312BA-86BF-4572-9F68-79779B8BC22D}" type="sibTrans" cxnId="{A404AE00-2F29-428C-AF77-AA8A4958B207}">
      <dgm:prSet/>
      <dgm:spPr/>
      <dgm:t>
        <a:bodyPr/>
        <a:lstStyle/>
        <a:p>
          <a:endParaRPr lang="en-US"/>
        </a:p>
      </dgm:t>
    </dgm:pt>
    <dgm:pt modelId="{2DF5B57F-9081-4885-A742-00D866FDB074}">
      <dgm:prSet phldrT="[Text]"/>
      <dgm:spPr/>
      <dgm:t>
        <a:bodyPr/>
        <a:lstStyle/>
        <a:p>
          <a:r>
            <a:rPr lang="en-US" dirty="0"/>
            <a:t>Data visualization &amp; blended insights</a:t>
          </a:r>
        </a:p>
      </dgm:t>
    </dgm:pt>
    <dgm:pt modelId="{858C14D3-D5EF-48C5-BDB3-44B9F4B73CA8}" type="parTrans" cxnId="{3989C30C-CB57-4327-AA39-AD52EE88B64D}">
      <dgm:prSet/>
      <dgm:spPr/>
      <dgm:t>
        <a:bodyPr/>
        <a:lstStyle/>
        <a:p>
          <a:endParaRPr lang="en-US"/>
        </a:p>
      </dgm:t>
    </dgm:pt>
    <dgm:pt modelId="{00514CDF-EEB2-496E-ABD6-7F3CA272B2D8}" type="sibTrans" cxnId="{3989C30C-CB57-4327-AA39-AD52EE88B64D}">
      <dgm:prSet/>
      <dgm:spPr/>
      <dgm:t>
        <a:bodyPr/>
        <a:lstStyle/>
        <a:p>
          <a:endParaRPr lang="en-US"/>
        </a:p>
      </dgm:t>
    </dgm:pt>
    <dgm:pt modelId="{CE127A3C-4BE2-4626-AA14-A63C1D6562A7}" type="pres">
      <dgm:prSet presAssocID="{945EE8D6-7FB8-4969-9A9F-2F27A352602A}" presName="linearFlow" presStyleCnt="0">
        <dgm:presLayoutVars>
          <dgm:dir/>
          <dgm:animLvl val="lvl"/>
          <dgm:resizeHandles val="exact"/>
        </dgm:presLayoutVars>
      </dgm:prSet>
      <dgm:spPr/>
    </dgm:pt>
    <dgm:pt modelId="{AEA01613-8286-40FE-91F2-D91A90D3315D}" type="pres">
      <dgm:prSet presAssocID="{A746B2F8-AE11-40B1-AC7C-BDD399EBC1C8}" presName="composite" presStyleCnt="0"/>
      <dgm:spPr/>
    </dgm:pt>
    <dgm:pt modelId="{7E408195-EE50-4522-B95F-474EB10223F9}" type="pres">
      <dgm:prSet presAssocID="{A746B2F8-AE11-40B1-AC7C-BDD399EBC1C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82500DA-0079-4536-8DC5-3E1F12307016}" type="pres">
      <dgm:prSet presAssocID="{A746B2F8-AE11-40B1-AC7C-BDD399EBC1C8}" presName="descendantText" presStyleLbl="alignAcc1" presStyleIdx="0" presStyleCnt="3">
        <dgm:presLayoutVars>
          <dgm:bulletEnabled val="1"/>
        </dgm:presLayoutVars>
      </dgm:prSet>
      <dgm:spPr/>
    </dgm:pt>
    <dgm:pt modelId="{A3B8C0B3-C5D1-4C28-AC6C-25DAE4CCE795}" type="pres">
      <dgm:prSet presAssocID="{6274A34A-7BF6-43C8-95CE-D81C73555F79}" presName="sp" presStyleCnt="0"/>
      <dgm:spPr/>
    </dgm:pt>
    <dgm:pt modelId="{FEE015AA-F40A-4363-BE0B-A20BDF503E1C}" type="pres">
      <dgm:prSet presAssocID="{9F22DAEF-AE6A-44FB-B489-FFA720087658}" presName="composite" presStyleCnt="0"/>
      <dgm:spPr/>
    </dgm:pt>
    <dgm:pt modelId="{BC8D39EB-6E7A-45B7-81C8-C91F88917668}" type="pres">
      <dgm:prSet presAssocID="{9F22DAEF-AE6A-44FB-B489-FFA72008765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9EE761A-4C40-4D77-B631-B864C3280F7C}" type="pres">
      <dgm:prSet presAssocID="{9F22DAEF-AE6A-44FB-B489-FFA720087658}" presName="descendantText" presStyleLbl="alignAcc1" presStyleIdx="1" presStyleCnt="3">
        <dgm:presLayoutVars>
          <dgm:bulletEnabled val="1"/>
        </dgm:presLayoutVars>
      </dgm:prSet>
      <dgm:spPr/>
    </dgm:pt>
    <dgm:pt modelId="{0E71C5A6-3ED2-4A9B-84C9-5350FE6EF556}" type="pres">
      <dgm:prSet presAssocID="{7BD6FD77-9373-4561-AB00-83A10AD17CE5}" presName="sp" presStyleCnt="0"/>
      <dgm:spPr/>
    </dgm:pt>
    <dgm:pt modelId="{52B0BBA7-0CB3-44CF-96A0-DAB3CB448EB6}" type="pres">
      <dgm:prSet presAssocID="{9DFDA8FB-56EC-43F9-940A-027D52651848}" presName="composite" presStyleCnt="0"/>
      <dgm:spPr/>
    </dgm:pt>
    <dgm:pt modelId="{CF29E3BA-2728-4BE8-AA94-94FB2F47AE86}" type="pres">
      <dgm:prSet presAssocID="{9DFDA8FB-56EC-43F9-940A-027D5265184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3AD9102-ED26-4B2A-B228-67FB702C4464}" type="pres">
      <dgm:prSet presAssocID="{9DFDA8FB-56EC-43F9-940A-027D5265184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404AE00-2F29-428C-AF77-AA8A4958B207}" srcId="{945EE8D6-7FB8-4969-9A9F-2F27A352602A}" destId="{9DFDA8FB-56EC-43F9-940A-027D52651848}" srcOrd="2" destOrd="0" parTransId="{5E92F8CC-CC23-4B7F-B9FB-A9D7FE450E58}" sibTransId="{218312BA-86BF-4572-9F68-79779B8BC22D}"/>
    <dgm:cxn modelId="{3989C30C-CB57-4327-AA39-AD52EE88B64D}" srcId="{9DFDA8FB-56EC-43F9-940A-027D52651848}" destId="{2DF5B57F-9081-4885-A742-00D866FDB074}" srcOrd="0" destOrd="0" parTransId="{858C14D3-D5EF-48C5-BDB3-44B9F4B73CA8}" sibTransId="{00514CDF-EEB2-496E-ABD6-7F3CA272B2D8}"/>
    <dgm:cxn modelId="{CF07030D-1993-4DBC-8F00-2AB497B3B0CE}" type="presOf" srcId="{A746B2F8-AE11-40B1-AC7C-BDD399EBC1C8}" destId="{7E408195-EE50-4522-B95F-474EB10223F9}" srcOrd="0" destOrd="0" presId="urn:microsoft.com/office/officeart/2005/8/layout/chevron2"/>
    <dgm:cxn modelId="{33807C0D-633A-48EF-8625-FB4C20EDAD27}" type="presOf" srcId="{C983D615-86B6-40FB-B92B-ED64CB1353ED}" destId="{89EE761A-4C40-4D77-B631-B864C3280F7C}" srcOrd="0" destOrd="0" presId="urn:microsoft.com/office/officeart/2005/8/layout/chevron2"/>
    <dgm:cxn modelId="{692DE968-5A68-4868-B5B4-64CCAC75E718}" type="presOf" srcId="{9DFDA8FB-56EC-43F9-940A-027D52651848}" destId="{CF29E3BA-2728-4BE8-AA94-94FB2F47AE86}" srcOrd="0" destOrd="0" presId="urn:microsoft.com/office/officeart/2005/8/layout/chevron2"/>
    <dgm:cxn modelId="{6E212A6A-64BD-42C7-9DB1-67373C1EBC90}" srcId="{A746B2F8-AE11-40B1-AC7C-BDD399EBC1C8}" destId="{E5176E4D-3D88-4653-8598-840B9CB192A7}" srcOrd="0" destOrd="0" parTransId="{2CABC6EC-7B2D-48FC-A99A-06131EC2CFA5}" sibTransId="{5D505681-52EC-4B73-A10C-4A8534EF763F}"/>
    <dgm:cxn modelId="{20427A6C-E090-4648-BEFE-99C10532C323}" type="presOf" srcId="{9F22DAEF-AE6A-44FB-B489-FFA720087658}" destId="{BC8D39EB-6E7A-45B7-81C8-C91F88917668}" srcOrd="0" destOrd="0" presId="urn:microsoft.com/office/officeart/2005/8/layout/chevron2"/>
    <dgm:cxn modelId="{48ACEB89-EB12-48BB-8E37-961511AAC5E9}" srcId="{945EE8D6-7FB8-4969-9A9F-2F27A352602A}" destId="{A746B2F8-AE11-40B1-AC7C-BDD399EBC1C8}" srcOrd="0" destOrd="0" parTransId="{E8D86C45-4FCF-4AA2-87F2-66CB2C1C401A}" sibTransId="{6274A34A-7BF6-43C8-95CE-D81C73555F79}"/>
    <dgm:cxn modelId="{CDC704B6-5198-44D9-92C0-FF83BE74FE82}" srcId="{9F22DAEF-AE6A-44FB-B489-FFA720087658}" destId="{C983D615-86B6-40FB-B92B-ED64CB1353ED}" srcOrd="0" destOrd="0" parTransId="{B4EBCA29-5002-4A0D-B364-C0AED23121FD}" sibTransId="{B67AE866-48CF-4348-8C3D-D527F77C8B16}"/>
    <dgm:cxn modelId="{C0361CDE-751A-4FEA-9612-900770C8893A}" type="presOf" srcId="{945EE8D6-7FB8-4969-9A9F-2F27A352602A}" destId="{CE127A3C-4BE2-4626-AA14-A63C1D6562A7}" srcOrd="0" destOrd="0" presId="urn:microsoft.com/office/officeart/2005/8/layout/chevron2"/>
    <dgm:cxn modelId="{DF8EB0E6-FA93-4DEB-AC10-40DA99D16C68}" srcId="{945EE8D6-7FB8-4969-9A9F-2F27A352602A}" destId="{9F22DAEF-AE6A-44FB-B489-FFA720087658}" srcOrd="1" destOrd="0" parTransId="{9B092AE9-ABE1-4F29-BB85-45393EF79F34}" sibTransId="{7BD6FD77-9373-4561-AB00-83A10AD17CE5}"/>
    <dgm:cxn modelId="{0F500CEF-B8EA-4925-B0E1-B9AB81482E94}" type="presOf" srcId="{2DF5B57F-9081-4885-A742-00D866FDB074}" destId="{13AD9102-ED26-4B2A-B228-67FB702C4464}" srcOrd="0" destOrd="0" presId="urn:microsoft.com/office/officeart/2005/8/layout/chevron2"/>
    <dgm:cxn modelId="{121F06FC-5B1D-4D50-B77D-2C8CF541D1AA}" type="presOf" srcId="{E5176E4D-3D88-4653-8598-840B9CB192A7}" destId="{882500DA-0079-4536-8DC5-3E1F12307016}" srcOrd="0" destOrd="0" presId="urn:microsoft.com/office/officeart/2005/8/layout/chevron2"/>
    <dgm:cxn modelId="{E2D5C68E-BAC5-4586-B5B9-6AF304566D6A}" type="presParOf" srcId="{CE127A3C-4BE2-4626-AA14-A63C1D6562A7}" destId="{AEA01613-8286-40FE-91F2-D91A90D3315D}" srcOrd="0" destOrd="0" presId="urn:microsoft.com/office/officeart/2005/8/layout/chevron2"/>
    <dgm:cxn modelId="{A4C12FF0-06C8-4F87-84D8-904A8FB83A4F}" type="presParOf" srcId="{AEA01613-8286-40FE-91F2-D91A90D3315D}" destId="{7E408195-EE50-4522-B95F-474EB10223F9}" srcOrd="0" destOrd="0" presId="urn:microsoft.com/office/officeart/2005/8/layout/chevron2"/>
    <dgm:cxn modelId="{6CAA54A8-761E-4AFE-9EBF-791395FA7E79}" type="presParOf" srcId="{AEA01613-8286-40FE-91F2-D91A90D3315D}" destId="{882500DA-0079-4536-8DC5-3E1F12307016}" srcOrd="1" destOrd="0" presId="urn:microsoft.com/office/officeart/2005/8/layout/chevron2"/>
    <dgm:cxn modelId="{3EC34356-04D8-402C-B0D8-20B62C2A42F9}" type="presParOf" srcId="{CE127A3C-4BE2-4626-AA14-A63C1D6562A7}" destId="{A3B8C0B3-C5D1-4C28-AC6C-25DAE4CCE795}" srcOrd="1" destOrd="0" presId="urn:microsoft.com/office/officeart/2005/8/layout/chevron2"/>
    <dgm:cxn modelId="{5A7EB5F0-576D-40CD-AB2E-19B90F5719FD}" type="presParOf" srcId="{CE127A3C-4BE2-4626-AA14-A63C1D6562A7}" destId="{FEE015AA-F40A-4363-BE0B-A20BDF503E1C}" srcOrd="2" destOrd="0" presId="urn:microsoft.com/office/officeart/2005/8/layout/chevron2"/>
    <dgm:cxn modelId="{FD567CBA-E83F-41ED-9115-326169831BD2}" type="presParOf" srcId="{FEE015AA-F40A-4363-BE0B-A20BDF503E1C}" destId="{BC8D39EB-6E7A-45B7-81C8-C91F88917668}" srcOrd="0" destOrd="0" presId="urn:microsoft.com/office/officeart/2005/8/layout/chevron2"/>
    <dgm:cxn modelId="{0C5CD280-D964-436D-A0E4-839DC4F03BE5}" type="presParOf" srcId="{FEE015AA-F40A-4363-BE0B-A20BDF503E1C}" destId="{89EE761A-4C40-4D77-B631-B864C3280F7C}" srcOrd="1" destOrd="0" presId="urn:microsoft.com/office/officeart/2005/8/layout/chevron2"/>
    <dgm:cxn modelId="{FCD25E0A-4ED8-48F0-BE4A-5EAC1CEBABEA}" type="presParOf" srcId="{CE127A3C-4BE2-4626-AA14-A63C1D6562A7}" destId="{0E71C5A6-3ED2-4A9B-84C9-5350FE6EF556}" srcOrd="3" destOrd="0" presId="urn:microsoft.com/office/officeart/2005/8/layout/chevron2"/>
    <dgm:cxn modelId="{25FD2156-41F7-4FB1-BEDD-AB58D67ABCE6}" type="presParOf" srcId="{CE127A3C-4BE2-4626-AA14-A63C1D6562A7}" destId="{52B0BBA7-0CB3-44CF-96A0-DAB3CB448EB6}" srcOrd="4" destOrd="0" presId="urn:microsoft.com/office/officeart/2005/8/layout/chevron2"/>
    <dgm:cxn modelId="{CDA0408C-9427-453D-8105-48C04EE9070F}" type="presParOf" srcId="{52B0BBA7-0CB3-44CF-96A0-DAB3CB448EB6}" destId="{CF29E3BA-2728-4BE8-AA94-94FB2F47AE86}" srcOrd="0" destOrd="0" presId="urn:microsoft.com/office/officeart/2005/8/layout/chevron2"/>
    <dgm:cxn modelId="{C6C831CB-C4E6-4464-9FB3-E2F287CC6748}" type="presParOf" srcId="{52B0BBA7-0CB3-44CF-96A0-DAB3CB448EB6}" destId="{13AD9102-ED26-4B2A-B228-67FB702C44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22C63D-4D00-4151-8167-5B5683804F8A}" type="doc">
      <dgm:prSet loTypeId="urn:microsoft.com/office/officeart/2016/7/layout/ChevronBlockProcess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7AC090-96DD-4153-8544-75308A360BEB}">
      <dgm:prSet phldrT="[Text]"/>
      <dgm:spPr/>
      <dgm:t>
        <a:bodyPr/>
        <a:lstStyle/>
        <a:p>
          <a:r>
            <a:rPr lang="en-US" dirty="0"/>
            <a:t>Demand</a:t>
          </a:r>
        </a:p>
      </dgm:t>
    </dgm:pt>
    <dgm:pt modelId="{73B2DE97-264F-457B-8E63-A4020D1DE2EF}" type="parTrans" cxnId="{0EB74BB9-D16B-4B4B-A6A0-3C358DBCBDD1}">
      <dgm:prSet/>
      <dgm:spPr/>
      <dgm:t>
        <a:bodyPr/>
        <a:lstStyle/>
        <a:p>
          <a:endParaRPr lang="en-US"/>
        </a:p>
      </dgm:t>
    </dgm:pt>
    <dgm:pt modelId="{35C5E580-23FE-405C-B67B-C0D8EC9125D6}" type="sibTrans" cxnId="{0EB74BB9-D16B-4B4B-A6A0-3C358DBCBDD1}">
      <dgm:prSet/>
      <dgm:spPr/>
      <dgm:t>
        <a:bodyPr/>
        <a:lstStyle/>
        <a:p>
          <a:endParaRPr lang="en-US"/>
        </a:p>
      </dgm:t>
    </dgm:pt>
    <dgm:pt modelId="{3312FFA6-BCEA-4F1C-8398-1E199F644806}">
      <dgm:prSet phldrT="[Text]"/>
      <dgm:spPr/>
      <dgm:t>
        <a:bodyPr/>
        <a:lstStyle/>
        <a:p>
          <a:r>
            <a:rPr lang="en-US" dirty="0"/>
            <a:t>Trend</a:t>
          </a:r>
        </a:p>
      </dgm:t>
    </dgm:pt>
    <dgm:pt modelId="{55268785-14C8-4623-92E0-35CC27BE7280}" type="parTrans" cxnId="{805E242F-3250-40C1-B370-46436BB394E2}">
      <dgm:prSet/>
      <dgm:spPr/>
      <dgm:t>
        <a:bodyPr/>
        <a:lstStyle/>
        <a:p>
          <a:endParaRPr lang="en-US"/>
        </a:p>
      </dgm:t>
    </dgm:pt>
    <dgm:pt modelId="{471511D1-3363-4955-A1FD-2E5052A5EC44}" type="sibTrans" cxnId="{805E242F-3250-40C1-B370-46436BB394E2}">
      <dgm:prSet/>
      <dgm:spPr/>
      <dgm:t>
        <a:bodyPr/>
        <a:lstStyle/>
        <a:p>
          <a:endParaRPr lang="en-US"/>
        </a:p>
      </dgm:t>
    </dgm:pt>
    <dgm:pt modelId="{FE4257BC-C26B-4562-BC79-1E8EA541D1C4}">
      <dgm:prSet phldrT="[Text]"/>
      <dgm:spPr/>
      <dgm:t>
        <a:bodyPr/>
        <a:lstStyle/>
        <a:p>
          <a:r>
            <a:rPr lang="en-US" dirty="0"/>
            <a:t>Season</a:t>
          </a:r>
        </a:p>
      </dgm:t>
    </dgm:pt>
    <dgm:pt modelId="{21A69466-57D5-41CF-B97B-49ABD1C292BE}" type="parTrans" cxnId="{6D713FCC-3CCE-48C8-AED9-0387EF65B973}">
      <dgm:prSet/>
      <dgm:spPr/>
      <dgm:t>
        <a:bodyPr/>
        <a:lstStyle/>
        <a:p>
          <a:endParaRPr lang="en-US"/>
        </a:p>
      </dgm:t>
    </dgm:pt>
    <dgm:pt modelId="{98D657CF-7A61-42E5-854E-CB814A22A6DA}" type="sibTrans" cxnId="{6D713FCC-3CCE-48C8-AED9-0387EF65B973}">
      <dgm:prSet/>
      <dgm:spPr/>
      <dgm:t>
        <a:bodyPr/>
        <a:lstStyle/>
        <a:p>
          <a:endParaRPr lang="en-US"/>
        </a:p>
      </dgm:t>
    </dgm:pt>
    <dgm:pt modelId="{109C1BEF-3325-4047-9392-553A3758B36E}">
      <dgm:prSet phldrT="[Text]"/>
      <dgm:spPr/>
      <dgm:t>
        <a:bodyPr/>
        <a:lstStyle/>
        <a:p>
          <a:r>
            <a:rPr lang="en-US" dirty="0"/>
            <a:t>Events</a:t>
          </a:r>
        </a:p>
      </dgm:t>
    </dgm:pt>
    <dgm:pt modelId="{D79C42D3-24E7-4DBA-ACEE-96FA91077069}" type="parTrans" cxnId="{E2BBC34E-6616-4618-951C-9406FE6E73D7}">
      <dgm:prSet/>
      <dgm:spPr/>
      <dgm:t>
        <a:bodyPr/>
        <a:lstStyle/>
        <a:p>
          <a:endParaRPr lang="en-US"/>
        </a:p>
      </dgm:t>
    </dgm:pt>
    <dgm:pt modelId="{118B6F31-F6CE-416C-97EB-B776FA56648B}" type="sibTrans" cxnId="{E2BBC34E-6616-4618-951C-9406FE6E73D7}">
      <dgm:prSet/>
      <dgm:spPr/>
      <dgm:t>
        <a:bodyPr/>
        <a:lstStyle/>
        <a:p>
          <a:endParaRPr lang="en-US"/>
        </a:p>
      </dgm:t>
    </dgm:pt>
    <dgm:pt modelId="{6827481E-9277-4B1B-9A04-E16F19BE1F0A}">
      <dgm:prSet phldrT="[Text]"/>
      <dgm:spPr/>
      <dgm:t>
        <a:bodyPr/>
        <a:lstStyle/>
        <a:p>
          <a:r>
            <a:rPr lang="en-US" dirty="0"/>
            <a:t>Sales promotions</a:t>
          </a:r>
        </a:p>
      </dgm:t>
    </dgm:pt>
    <dgm:pt modelId="{9A954F50-5E83-4DEF-8DA2-85F088A1EC9D}" type="parTrans" cxnId="{F6DB60B8-8A02-45A4-9E75-947BF09A0041}">
      <dgm:prSet/>
      <dgm:spPr/>
      <dgm:t>
        <a:bodyPr/>
        <a:lstStyle/>
        <a:p>
          <a:endParaRPr lang="en-US"/>
        </a:p>
      </dgm:t>
    </dgm:pt>
    <dgm:pt modelId="{74A30A77-8818-4162-A46D-0552AF07E6FA}" type="sibTrans" cxnId="{F6DB60B8-8A02-45A4-9E75-947BF09A0041}">
      <dgm:prSet/>
      <dgm:spPr/>
      <dgm:t>
        <a:bodyPr/>
        <a:lstStyle/>
        <a:p>
          <a:endParaRPr lang="en-US"/>
        </a:p>
      </dgm:t>
    </dgm:pt>
    <dgm:pt modelId="{D5BF45DD-100D-416A-B44F-1975CB74652A}">
      <dgm:prSet phldrT="[Text]"/>
      <dgm:spPr/>
      <dgm:t>
        <a:bodyPr/>
        <a:lstStyle/>
        <a:p>
          <a:r>
            <a:rPr lang="en-US" dirty="0"/>
            <a:t>Festivals</a:t>
          </a:r>
        </a:p>
      </dgm:t>
    </dgm:pt>
    <dgm:pt modelId="{4E3CD4C0-99BD-4056-9BD9-6DD47AAE63EB}" type="parTrans" cxnId="{90021FF6-9F06-4AE5-8D7F-9BB442220404}">
      <dgm:prSet/>
      <dgm:spPr/>
      <dgm:t>
        <a:bodyPr/>
        <a:lstStyle/>
        <a:p>
          <a:endParaRPr lang="en-US"/>
        </a:p>
      </dgm:t>
    </dgm:pt>
    <dgm:pt modelId="{DB9CA3E9-93A5-4030-AD95-CCC934C45CB5}" type="sibTrans" cxnId="{90021FF6-9F06-4AE5-8D7F-9BB442220404}">
      <dgm:prSet/>
      <dgm:spPr/>
      <dgm:t>
        <a:bodyPr/>
        <a:lstStyle/>
        <a:p>
          <a:endParaRPr lang="en-US"/>
        </a:p>
      </dgm:t>
    </dgm:pt>
    <dgm:pt modelId="{064468AC-053D-48FA-9D62-DBBA4C8977F9}">
      <dgm:prSet phldrT="[Text]"/>
      <dgm:spPr/>
      <dgm:t>
        <a:bodyPr/>
        <a:lstStyle/>
        <a:p>
          <a:r>
            <a:rPr lang="en-US" dirty="0"/>
            <a:t>Causal variables</a:t>
          </a:r>
        </a:p>
      </dgm:t>
    </dgm:pt>
    <dgm:pt modelId="{D3FC6073-CBF3-44DA-8978-D44DDE866D79}" type="parTrans" cxnId="{CFBE4AB7-D07A-47D7-B776-1B7305430DCE}">
      <dgm:prSet/>
      <dgm:spPr/>
      <dgm:t>
        <a:bodyPr/>
        <a:lstStyle/>
        <a:p>
          <a:endParaRPr lang="en-US"/>
        </a:p>
      </dgm:t>
    </dgm:pt>
    <dgm:pt modelId="{869A5AA5-C140-43EE-B43A-59B275215816}" type="sibTrans" cxnId="{CFBE4AB7-D07A-47D7-B776-1B7305430DCE}">
      <dgm:prSet/>
      <dgm:spPr/>
      <dgm:t>
        <a:bodyPr/>
        <a:lstStyle/>
        <a:p>
          <a:endParaRPr lang="en-US"/>
        </a:p>
      </dgm:t>
    </dgm:pt>
    <dgm:pt modelId="{C1C80E1D-F9C1-44F8-B554-55D3D6610A43}">
      <dgm:prSet phldrT="[Text]"/>
      <dgm:spPr/>
      <dgm:t>
        <a:bodyPr/>
        <a:lstStyle/>
        <a:p>
          <a:r>
            <a:rPr lang="en-US" dirty="0"/>
            <a:t>Product prices</a:t>
          </a:r>
        </a:p>
      </dgm:t>
    </dgm:pt>
    <dgm:pt modelId="{590C801B-7F30-4EFD-982E-DA69F2E8F567}" type="parTrans" cxnId="{839A554A-A749-45E7-9F71-F700EDF9F297}">
      <dgm:prSet/>
      <dgm:spPr/>
      <dgm:t>
        <a:bodyPr/>
        <a:lstStyle/>
        <a:p>
          <a:endParaRPr lang="en-US"/>
        </a:p>
      </dgm:t>
    </dgm:pt>
    <dgm:pt modelId="{8C2D52C0-CFB1-44DE-85AC-78F34B2AE856}" type="sibTrans" cxnId="{839A554A-A749-45E7-9F71-F700EDF9F297}">
      <dgm:prSet/>
      <dgm:spPr/>
      <dgm:t>
        <a:bodyPr/>
        <a:lstStyle/>
        <a:p>
          <a:endParaRPr lang="en-US"/>
        </a:p>
      </dgm:t>
    </dgm:pt>
    <dgm:pt modelId="{42C369CF-EF6A-475C-A1A8-A549D760129C}">
      <dgm:prSet phldrT="[Text]"/>
      <dgm:spPr/>
      <dgm:t>
        <a:bodyPr/>
        <a:lstStyle/>
        <a:p>
          <a:r>
            <a:rPr lang="en-US" dirty="0"/>
            <a:t>Advertisement expense</a:t>
          </a:r>
        </a:p>
      </dgm:t>
    </dgm:pt>
    <dgm:pt modelId="{106723AE-1059-45C8-AFA4-4C470AC0569B}" type="parTrans" cxnId="{5413C64E-1E14-4AAB-BAD1-857321681939}">
      <dgm:prSet/>
      <dgm:spPr/>
      <dgm:t>
        <a:bodyPr/>
        <a:lstStyle/>
        <a:p>
          <a:endParaRPr lang="en-US"/>
        </a:p>
      </dgm:t>
    </dgm:pt>
    <dgm:pt modelId="{EFAF09D6-AA39-4339-9C6B-9282E1B2FC28}" type="sibTrans" cxnId="{5413C64E-1E14-4AAB-BAD1-857321681939}">
      <dgm:prSet/>
      <dgm:spPr/>
      <dgm:t>
        <a:bodyPr/>
        <a:lstStyle/>
        <a:p>
          <a:endParaRPr lang="en-US"/>
        </a:p>
      </dgm:t>
    </dgm:pt>
    <dgm:pt modelId="{393C804C-BE42-47EE-BD4A-E26A1B12124F}">
      <dgm:prSet phldrT="[Text]"/>
      <dgm:spPr/>
      <dgm:t>
        <a:bodyPr/>
        <a:lstStyle/>
        <a:p>
          <a:r>
            <a:rPr lang="en-US" dirty="0"/>
            <a:t>Randomness</a:t>
          </a:r>
        </a:p>
      </dgm:t>
    </dgm:pt>
    <dgm:pt modelId="{DB4938C9-C8BD-4672-9364-A2A344595A51}" type="parTrans" cxnId="{22DDCA49-0839-4AB7-AEA6-915D63B51E03}">
      <dgm:prSet/>
      <dgm:spPr/>
      <dgm:t>
        <a:bodyPr/>
        <a:lstStyle/>
        <a:p>
          <a:endParaRPr lang="en-US"/>
        </a:p>
      </dgm:t>
    </dgm:pt>
    <dgm:pt modelId="{7DC579D2-F091-48E4-94CD-130592ECE5D9}" type="sibTrans" cxnId="{22DDCA49-0839-4AB7-AEA6-915D63B51E03}">
      <dgm:prSet/>
      <dgm:spPr/>
      <dgm:t>
        <a:bodyPr/>
        <a:lstStyle/>
        <a:p>
          <a:endParaRPr lang="en-US"/>
        </a:p>
      </dgm:t>
    </dgm:pt>
    <dgm:pt modelId="{AD748237-8891-41DB-B231-E7D34E08497D}">
      <dgm:prSet phldrT="[Text]"/>
      <dgm:spPr/>
      <dgm:t>
        <a:bodyPr/>
        <a:lstStyle/>
        <a:p>
          <a:r>
            <a:rPr lang="en-US" dirty="0"/>
            <a:t>Holidays</a:t>
          </a:r>
        </a:p>
      </dgm:t>
    </dgm:pt>
    <dgm:pt modelId="{28683E02-D264-4AEC-B914-E02662DCAD40}" type="parTrans" cxnId="{1ECAA079-8C28-479A-9B37-62F664E78227}">
      <dgm:prSet/>
      <dgm:spPr/>
      <dgm:t>
        <a:bodyPr/>
        <a:lstStyle/>
        <a:p>
          <a:endParaRPr lang="en-US"/>
        </a:p>
      </dgm:t>
    </dgm:pt>
    <dgm:pt modelId="{EDF73278-CA54-45F8-8482-AE89935083BE}" type="sibTrans" cxnId="{1ECAA079-8C28-479A-9B37-62F664E78227}">
      <dgm:prSet/>
      <dgm:spPr/>
      <dgm:t>
        <a:bodyPr/>
        <a:lstStyle/>
        <a:p>
          <a:endParaRPr lang="en-US"/>
        </a:p>
      </dgm:t>
    </dgm:pt>
    <dgm:pt modelId="{487248CE-C46C-4502-936A-99048240B61A}">
      <dgm:prSet phldrT="[Text]"/>
      <dgm:spPr/>
      <dgm:t>
        <a:bodyPr/>
        <a:lstStyle/>
        <a:p>
          <a:r>
            <a:rPr lang="en-US" dirty="0"/>
            <a:t>Macro economic factors</a:t>
          </a:r>
        </a:p>
      </dgm:t>
    </dgm:pt>
    <dgm:pt modelId="{7750981A-EE96-423C-A9B8-1F2548DE5FB0}" type="parTrans" cxnId="{9450008C-A3DC-4732-95A3-BC25898608F8}">
      <dgm:prSet/>
      <dgm:spPr/>
      <dgm:t>
        <a:bodyPr/>
        <a:lstStyle/>
        <a:p>
          <a:endParaRPr lang="en-US"/>
        </a:p>
      </dgm:t>
    </dgm:pt>
    <dgm:pt modelId="{E0368012-B85A-485C-985A-911F65064566}" type="sibTrans" cxnId="{9450008C-A3DC-4732-95A3-BC25898608F8}">
      <dgm:prSet/>
      <dgm:spPr/>
      <dgm:t>
        <a:bodyPr/>
        <a:lstStyle/>
        <a:p>
          <a:endParaRPr lang="en-US"/>
        </a:p>
      </dgm:t>
    </dgm:pt>
    <dgm:pt modelId="{8D1E2DC8-6982-44F9-9E99-6157F959BEC4}" type="pres">
      <dgm:prSet presAssocID="{CA22C63D-4D00-4151-8167-5B5683804F8A}" presName="Name0" presStyleCnt="0">
        <dgm:presLayoutVars>
          <dgm:dir/>
          <dgm:animLvl val="lvl"/>
          <dgm:resizeHandles val="exact"/>
        </dgm:presLayoutVars>
      </dgm:prSet>
      <dgm:spPr/>
    </dgm:pt>
    <dgm:pt modelId="{37CD9F6B-E221-4CC6-8A62-4595537D8EEC}" type="pres">
      <dgm:prSet presAssocID="{427AC090-96DD-4153-8544-75308A360BEB}" presName="composite" presStyleCnt="0"/>
      <dgm:spPr/>
    </dgm:pt>
    <dgm:pt modelId="{506FD1FF-162B-4408-BE23-FAE407796986}" type="pres">
      <dgm:prSet presAssocID="{427AC090-96DD-4153-8544-75308A360BEB}" presName="parTx" presStyleLbl="alignNode1" presStyleIdx="0" presStyleCnt="3">
        <dgm:presLayoutVars>
          <dgm:chMax val="0"/>
          <dgm:chPref val="0"/>
        </dgm:presLayoutVars>
      </dgm:prSet>
      <dgm:spPr/>
    </dgm:pt>
    <dgm:pt modelId="{9F8A5303-B6F9-4904-B67D-60D37E0CF69A}" type="pres">
      <dgm:prSet presAssocID="{427AC090-96DD-4153-8544-75308A360BEB}" presName="desTx" presStyleLbl="alignAccFollowNode1" presStyleIdx="0" presStyleCnt="3">
        <dgm:presLayoutVars/>
      </dgm:prSet>
      <dgm:spPr/>
    </dgm:pt>
    <dgm:pt modelId="{F5DC0F47-C7FF-42ED-BEF6-7B1710A607AB}" type="pres">
      <dgm:prSet presAssocID="{35C5E580-23FE-405C-B67B-C0D8EC9125D6}" presName="space" presStyleCnt="0"/>
      <dgm:spPr/>
    </dgm:pt>
    <dgm:pt modelId="{96B43F53-F4E7-4EF2-AC4C-1646647AD94F}" type="pres">
      <dgm:prSet presAssocID="{109C1BEF-3325-4047-9392-553A3758B36E}" presName="composite" presStyleCnt="0"/>
      <dgm:spPr/>
    </dgm:pt>
    <dgm:pt modelId="{416B40AB-86F7-4FF0-955B-416F1A83F3BB}" type="pres">
      <dgm:prSet presAssocID="{109C1BEF-3325-4047-9392-553A3758B36E}" presName="parTx" presStyleLbl="alignNode1" presStyleIdx="1" presStyleCnt="3">
        <dgm:presLayoutVars>
          <dgm:chMax val="0"/>
          <dgm:chPref val="0"/>
        </dgm:presLayoutVars>
      </dgm:prSet>
      <dgm:spPr/>
    </dgm:pt>
    <dgm:pt modelId="{9F49162A-9000-4D96-82B7-4264041334F4}" type="pres">
      <dgm:prSet presAssocID="{109C1BEF-3325-4047-9392-553A3758B36E}" presName="desTx" presStyleLbl="alignAccFollowNode1" presStyleIdx="1" presStyleCnt="3">
        <dgm:presLayoutVars/>
      </dgm:prSet>
      <dgm:spPr/>
    </dgm:pt>
    <dgm:pt modelId="{E24CF6ED-8451-4FC9-A372-2F5584DDFFD1}" type="pres">
      <dgm:prSet presAssocID="{118B6F31-F6CE-416C-97EB-B776FA56648B}" presName="space" presStyleCnt="0"/>
      <dgm:spPr/>
    </dgm:pt>
    <dgm:pt modelId="{B8AAD875-728A-43EA-A326-1B0B60405F0F}" type="pres">
      <dgm:prSet presAssocID="{064468AC-053D-48FA-9D62-DBBA4C8977F9}" presName="composite" presStyleCnt="0"/>
      <dgm:spPr/>
    </dgm:pt>
    <dgm:pt modelId="{CE576EED-B8A8-4211-83C8-50E6E92F5501}" type="pres">
      <dgm:prSet presAssocID="{064468AC-053D-48FA-9D62-DBBA4C8977F9}" presName="parTx" presStyleLbl="alignNode1" presStyleIdx="2" presStyleCnt="3">
        <dgm:presLayoutVars>
          <dgm:chMax val="0"/>
          <dgm:chPref val="0"/>
        </dgm:presLayoutVars>
      </dgm:prSet>
      <dgm:spPr/>
    </dgm:pt>
    <dgm:pt modelId="{90171D55-8937-454C-9413-AAF842CFAE30}" type="pres">
      <dgm:prSet presAssocID="{064468AC-053D-48FA-9D62-DBBA4C8977F9}" presName="desTx" presStyleLbl="alignAccFollowNode1" presStyleIdx="2" presStyleCnt="3">
        <dgm:presLayoutVars/>
      </dgm:prSet>
      <dgm:spPr/>
    </dgm:pt>
  </dgm:ptLst>
  <dgm:cxnLst>
    <dgm:cxn modelId="{805E242F-3250-40C1-B370-46436BB394E2}" srcId="{427AC090-96DD-4153-8544-75308A360BEB}" destId="{3312FFA6-BCEA-4F1C-8398-1E199F644806}" srcOrd="0" destOrd="0" parTransId="{55268785-14C8-4623-92E0-35CC27BE7280}" sibTransId="{471511D1-3363-4955-A1FD-2E5052A5EC44}"/>
    <dgm:cxn modelId="{E327B832-4F20-4EE0-8D97-1B129E3A0B17}" type="presOf" srcId="{FE4257BC-C26B-4562-BC79-1E8EA541D1C4}" destId="{9F8A5303-B6F9-4904-B67D-60D37E0CF69A}" srcOrd="0" destOrd="1" presId="urn:microsoft.com/office/officeart/2016/7/layout/ChevronBlockProcess"/>
    <dgm:cxn modelId="{6AA6E645-D125-464D-B32E-5207AC5C21E3}" type="presOf" srcId="{D5BF45DD-100D-416A-B44F-1975CB74652A}" destId="{9F49162A-9000-4D96-82B7-4264041334F4}" srcOrd="0" destOrd="1" presId="urn:microsoft.com/office/officeart/2016/7/layout/ChevronBlockProcess"/>
    <dgm:cxn modelId="{22DDCA49-0839-4AB7-AEA6-915D63B51E03}" srcId="{427AC090-96DD-4153-8544-75308A360BEB}" destId="{393C804C-BE42-47EE-BD4A-E26A1B12124F}" srcOrd="2" destOrd="0" parTransId="{DB4938C9-C8BD-4672-9364-A2A344595A51}" sibTransId="{7DC579D2-F091-48E4-94CD-130592ECE5D9}"/>
    <dgm:cxn modelId="{839A554A-A749-45E7-9F71-F700EDF9F297}" srcId="{064468AC-053D-48FA-9D62-DBBA4C8977F9}" destId="{C1C80E1D-F9C1-44F8-B554-55D3D6610A43}" srcOrd="0" destOrd="0" parTransId="{590C801B-7F30-4EFD-982E-DA69F2E8F567}" sibTransId="{8C2D52C0-CFB1-44DE-85AC-78F34B2AE856}"/>
    <dgm:cxn modelId="{E2BBC34E-6616-4618-951C-9406FE6E73D7}" srcId="{CA22C63D-4D00-4151-8167-5B5683804F8A}" destId="{109C1BEF-3325-4047-9392-553A3758B36E}" srcOrd="1" destOrd="0" parTransId="{D79C42D3-24E7-4DBA-ACEE-96FA91077069}" sibTransId="{118B6F31-F6CE-416C-97EB-B776FA56648B}"/>
    <dgm:cxn modelId="{5413C64E-1E14-4AAB-BAD1-857321681939}" srcId="{064468AC-053D-48FA-9D62-DBBA4C8977F9}" destId="{42C369CF-EF6A-475C-A1A8-A549D760129C}" srcOrd="1" destOrd="0" parTransId="{106723AE-1059-45C8-AFA4-4C470AC0569B}" sibTransId="{EFAF09D6-AA39-4339-9C6B-9282E1B2FC28}"/>
    <dgm:cxn modelId="{A7340C57-CA23-4209-9F94-264168744881}" type="presOf" srcId="{427AC090-96DD-4153-8544-75308A360BEB}" destId="{506FD1FF-162B-4408-BE23-FAE407796986}" srcOrd="0" destOrd="0" presId="urn:microsoft.com/office/officeart/2016/7/layout/ChevronBlockProcess"/>
    <dgm:cxn modelId="{1ECAA079-8C28-479A-9B37-62F664E78227}" srcId="{109C1BEF-3325-4047-9392-553A3758B36E}" destId="{AD748237-8891-41DB-B231-E7D34E08497D}" srcOrd="2" destOrd="0" parTransId="{28683E02-D264-4AEC-B914-E02662DCAD40}" sibTransId="{EDF73278-CA54-45F8-8482-AE89935083BE}"/>
    <dgm:cxn modelId="{9450008C-A3DC-4732-95A3-BC25898608F8}" srcId="{064468AC-053D-48FA-9D62-DBBA4C8977F9}" destId="{487248CE-C46C-4502-936A-99048240B61A}" srcOrd="2" destOrd="0" parTransId="{7750981A-EE96-423C-A9B8-1F2548DE5FB0}" sibTransId="{E0368012-B85A-485C-985A-911F65064566}"/>
    <dgm:cxn modelId="{6A5EC2AF-8956-45CD-9DCA-6B7B975CEC77}" type="presOf" srcId="{AD748237-8891-41DB-B231-E7D34E08497D}" destId="{9F49162A-9000-4D96-82B7-4264041334F4}" srcOrd="0" destOrd="2" presId="urn:microsoft.com/office/officeart/2016/7/layout/ChevronBlockProcess"/>
    <dgm:cxn modelId="{CFBE4AB7-D07A-47D7-B776-1B7305430DCE}" srcId="{CA22C63D-4D00-4151-8167-5B5683804F8A}" destId="{064468AC-053D-48FA-9D62-DBBA4C8977F9}" srcOrd="2" destOrd="0" parTransId="{D3FC6073-CBF3-44DA-8978-D44DDE866D79}" sibTransId="{869A5AA5-C140-43EE-B43A-59B275215816}"/>
    <dgm:cxn modelId="{F6DB60B8-8A02-45A4-9E75-947BF09A0041}" srcId="{109C1BEF-3325-4047-9392-553A3758B36E}" destId="{6827481E-9277-4B1B-9A04-E16F19BE1F0A}" srcOrd="0" destOrd="0" parTransId="{9A954F50-5E83-4DEF-8DA2-85F088A1EC9D}" sibTransId="{74A30A77-8818-4162-A46D-0552AF07E6FA}"/>
    <dgm:cxn modelId="{0EB74BB9-D16B-4B4B-A6A0-3C358DBCBDD1}" srcId="{CA22C63D-4D00-4151-8167-5B5683804F8A}" destId="{427AC090-96DD-4153-8544-75308A360BEB}" srcOrd="0" destOrd="0" parTransId="{73B2DE97-264F-457B-8E63-A4020D1DE2EF}" sibTransId="{35C5E580-23FE-405C-B67B-C0D8EC9125D6}"/>
    <dgm:cxn modelId="{6EED88BF-3233-4767-8409-951735DE1439}" type="presOf" srcId="{42C369CF-EF6A-475C-A1A8-A549D760129C}" destId="{90171D55-8937-454C-9413-AAF842CFAE30}" srcOrd="0" destOrd="1" presId="urn:microsoft.com/office/officeart/2016/7/layout/ChevronBlockProcess"/>
    <dgm:cxn modelId="{4EBDACC8-6165-44B4-B4BD-E172C0328EC1}" type="presOf" srcId="{393C804C-BE42-47EE-BD4A-E26A1B12124F}" destId="{9F8A5303-B6F9-4904-B67D-60D37E0CF69A}" srcOrd="0" destOrd="2" presId="urn:microsoft.com/office/officeart/2016/7/layout/ChevronBlockProcess"/>
    <dgm:cxn modelId="{5AC6FBC8-1F72-4629-BA53-5415F0417618}" type="presOf" srcId="{C1C80E1D-F9C1-44F8-B554-55D3D6610A43}" destId="{90171D55-8937-454C-9413-AAF842CFAE30}" srcOrd="0" destOrd="0" presId="urn:microsoft.com/office/officeart/2016/7/layout/ChevronBlockProcess"/>
    <dgm:cxn modelId="{9CE308CB-7012-4BD3-A2AE-D947EF2D32DF}" type="presOf" srcId="{109C1BEF-3325-4047-9392-553A3758B36E}" destId="{416B40AB-86F7-4FF0-955B-416F1A83F3BB}" srcOrd="0" destOrd="0" presId="urn:microsoft.com/office/officeart/2016/7/layout/ChevronBlockProcess"/>
    <dgm:cxn modelId="{6D713FCC-3CCE-48C8-AED9-0387EF65B973}" srcId="{427AC090-96DD-4153-8544-75308A360BEB}" destId="{FE4257BC-C26B-4562-BC79-1E8EA541D1C4}" srcOrd="1" destOrd="0" parTransId="{21A69466-57D5-41CF-B97B-49ABD1C292BE}" sibTransId="{98D657CF-7A61-42E5-854E-CB814A22A6DA}"/>
    <dgm:cxn modelId="{7DDC1AD0-2DBF-41CA-82F9-415C2E272E52}" type="presOf" srcId="{487248CE-C46C-4502-936A-99048240B61A}" destId="{90171D55-8937-454C-9413-AAF842CFAE30}" srcOrd="0" destOrd="2" presId="urn:microsoft.com/office/officeart/2016/7/layout/ChevronBlockProcess"/>
    <dgm:cxn modelId="{E3F0A2D3-6EF7-4BDA-8F87-D4071346B814}" type="presOf" srcId="{064468AC-053D-48FA-9D62-DBBA4C8977F9}" destId="{CE576EED-B8A8-4211-83C8-50E6E92F5501}" srcOrd="0" destOrd="0" presId="urn:microsoft.com/office/officeart/2016/7/layout/ChevronBlockProcess"/>
    <dgm:cxn modelId="{4BD6FBD5-8252-44D3-8395-9DB0FA9316A7}" type="presOf" srcId="{3312FFA6-BCEA-4F1C-8398-1E199F644806}" destId="{9F8A5303-B6F9-4904-B67D-60D37E0CF69A}" srcOrd="0" destOrd="0" presId="urn:microsoft.com/office/officeart/2016/7/layout/ChevronBlockProcess"/>
    <dgm:cxn modelId="{2D5815DF-F8CF-4753-AFEA-9E1FCA243185}" type="presOf" srcId="{6827481E-9277-4B1B-9A04-E16F19BE1F0A}" destId="{9F49162A-9000-4D96-82B7-4264041334F4}" srcOrd="0" destOrd="0" presId="urn:microsoft.com/office/officeart/2016/7/layout/ChevronBlockProcess"/>
    <dgm:cxn modelId="{0B62EAEC-933E-45B1-B995-69946C7A9604}" type="presOf" srcId="{CA22C63D-4D00-4151-8167-5B5683804F8A}" destId="{8D1E2DC8-6982-44F9-9E99-6157F959BEC4}" srcOrd="0" destOrd="0" presId="urn:microsoft.com/office/officeart/2016/7/layout/ChevronBlockProcess"/>
    <dgm:cxn modelId="{90021FF6-9F06-4AE5-8D7F-9BB442220404}" srcId="{109C1BEF-3325-4047-9392-553A3758B36E}" destId="{D5BF45DD-100D-416A-B44F-1975CB74652A}" srcOrd="1" destOrd="0" parTransId="{4E3CD4C0-99BD-4056-9BD9-6DD47AAE63EB}" sibTransId="{DB9CA3E9-93A5-4030-AD95-CCC934C45CB5}"/>
    <dgm:cxn modelId="{2EBB186D-6379-46DD-940C-875AA7B8EA35}" type="presParOf" srcId="{8D1E2DC8-6982-44F9-9E99-6157F959BEC4}" destId="{37CD9F6B-E221-4CC6-8A62-4595537D8EEC}" srcOrd="0" destOrd="0" presId="urn:microsoft.com/office/officeart/2016/7/layout/ChevronBlockProcess"/>
    <dgm:cxn modelId="{A00CE155-2C1D-40B8-980A-C6C9F18258C8}" type="presParOf" srcId="{37CD9F6B-E221-4CC6-8A62-4595537D8EEC}" destId="{506FD1FF-162B-4408-BE23-FAE407796986}" srcOrd="0" destOrd="0" presId="urn:microsoft.com/office/officeart/2016/7/layout/ChevronBlockProcess"/>
    <dgm:cxn modelId="{98CD3BE2-B324-454E-8424-4997673AE810}" type="presParOf" srcId="{37CD9F6B-E221-4CC6-8A62-4595537D8EEC}" destId="{9F8A5303-B6F9-4904-B67D-60D37E0CF69A}" srcOrd="1" destOrd="0" presId="urn:microsoft.com/office/officeart/2016/7/layout/ChevronBlockProcess"/>
    <dgm:cxn modelId="{2DAC685C-13CC-4497-B736-4D5DA03F674E}" type="presParOf" srcId="{8D1E2DC8-6982-44F9-9E99-6157F959BEC4}" destId="{F5DC0F47-C7FF-42ED-BEF6-7B1710A607AB}" srcOrd="1" destOrd="0" presId="urn:microsoft.com/office/officeart/2016/7/layout/ChevronBlockProcess"/>
    <dgm:cxn modelId="{716F8AE9-D0F0-42E2-90DE-F42FC6B9BB12}" type="presParOf" srcId="{8D1E2DC8-6982-44F9-9E99-6157F959BEC4}" destId="{96B43F53-F4E7-4EF2-AC4C-1646647AD94F}" srcOrd="2" destOrd="0" presId="urn:microsoft.com/office/officeart/2016/7/layout/ChevronBlockProcess"/>
    <dgm:cxn modelId="{33412D6F-622C-43B3-9DE0-A6AA7A2F7043}" type="presParOf" srcId="{96B43F53-F4E7-4EF2-AC4C-1646647AD94F}" destId="{416B40AB-86F7-4FF0-955B-416F1A83F3BB}" srcOrd="0" destOrd="0" presId="urn:microsoft.com/office/officeart/2016/7/layout/ChevronBlockProcess"/>
    <dgm:cxn modelId="{4A874E01-3D27-4717-9AD7-A25BABC50716}" type="presParOf" srcId="{96B43F53-F4E7-4EF2-AC4C-1646647AD94F}" destId="{9F49162A-9000-4D96-82B7-4264041334F4}" srcOrd="1" destOrd="0" presId="urn:microsoft.com/office/officeart/2016/7/layout/ChevronBlockProcess"/>
    <dgm:cxn modelId="{9F3110DF-4F77-47E9-9EB7-4785D9984E02}" type="presParOf" srcId="{8D1E2DC8-6982-44F9-9E99-6157F959BEC4}" destId="{E24CF6ED-8451-4FC9-A372-2F5584DDFFD1}" srcOrd="3" destOrd="0" presId="urn:microsoft.com/office/officeart/2016/7/layout/ChevronBlockProcess"/>
    <dgm:cxn modelId="{6B6DF85D-EEFA-4F7F-A16D-2DF64F2E8D53}" type="presParOf" srcId="{8D1E2DC8-6982-44F9-9E99-6157F959BEC4}" destId="{B8AAD875-728A-43EA-A326-1B0B60405F0F}" srcOrd="4" destOrd="0" presId="urn:microsoft.com/office/officeart/2016/7/layout/ChevronBlockProcess"/>
    <dgm:cxn modelId="{108C0A03-DD7C-49AC-B011-F25983BB18FE}" type="presParOf" srcId="{B8AAD875-728A-43EA-A326-1B0B60405F0F}" destId="{CE576EED-B8A8-4211-83C8-50E6E92F5501}" srcOrd="0" destOrd="0" presId="urn:microsoft.com/office/officeart/2016/7/layout/ChevronBlockProcess"/>
    <dgm:cxn modelId="{FAB9F7AC-0857-461A-8053-E27182404781}" type="presParOf" srcId="{B8AAD875-728A-43EA-A326-1B0B60405F0F}" destId="{90171D55-8937-454C-9413-AAF842CFAE30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51FFE5-163F-4C39-87A1-CB4B47BF6A7D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76B84438-9326-4E97-B85C-AD097DD573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DEMAND ESTIMATION: Demand for the future Periods, which can be calculated through Forecasting.</a:t>
          </a:r>
        </a:p>
      </dgm:t>
    </dgm:pt>
    <dgm:pt modelId="{429C5C08-54B2-4958-AE2E-49512E87222E}" type="parTrans" cxnId="{DA90919C-0DC3-4389-BCD7-F96986EEA6AE}">
      <dgm:prSet/>
      <dgm:spPr/>
      <dgm:t>
        <a:bodyPr/>
        <a:lstStyle/>
        <a:p>
          <a:endParaRPr lang="en-US"/>
        </a:p>
      </dgm:t>
    </dgm:pt>
    <dgm:pt modelId="{8ED55696-E691-4F91-82D5-A0FA7520D929}" type="sibTrans" cxnId="{DA90919C-0DC3-4389-BCD7-F96986EEA6AE}">
      <dgm:prSet/>
      <dgm:spPr/>
      <dgm:t>
        <a:bodyPr/>
        <a:lstStyle/>
        <a:p>
          <a:endParaRPr lang="en-US"/>
        </a:p>
      </dgm:t>
    </dgm:pt>
    <dgm:pt modelId="{A5191947-D604-4CC1-87F7-5719CAB613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Lead Time: It is a time interval between placing an order and receiving it.</a:t>
          </a:r>
        </a:p>
      </dgm:t>
    </dgm:pt>
    <dgm:pt modelId="{3B524DF3-C095-4423-9B14-118AF1D0B0CA}" type="parTrans" cxnId="{40767FDB-0E30-44AD-B0BD-30FA28D1D923}">
      <dgm:prSet/>
      <dgm:spPr/>
      <dgm:t>
        <a:bodyPr/>
        <a:lstStyle/>
        <a:p>
          <a:endParaRPr lang="en-US"/>
        </a:p>
      </dgm:t>
    </dgm:pt>
    <dgm:pt modelId="{F454C03D-688B-440D-B960-BBACE3684CEF}" type="sibTrans" cxnId="{40767FDB-0E30-44AD-B0BD-30FA28D1D923}">
      <dgm:prSet/>
      <dgm:spPr/>
      <dgm:t>
        <a:bodyPr/>
        <a:lstStyle/>
        <a:p>
          <a:endParaRPr lang="en-US"/>
        </a:p>
      </dgm:t>
    </dgm:pt>
    <dgm:pt modelId="{3A4F74F8-6704-4DC6-8562-9C4C20C24A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Safety Stock: It is most important factor to maintain the good service level, that makes inventory to prevent from stock-out and back order situation.</a:t>
          </a:r>
        </a:p>
      </dgm:t>
    </dgm:pt>
    <dgm:pt modelId="{0ECA0A5E-5EC1-4D61-B8EB-B8FD635C22E3}" type="parTrans" cxnId="{B44982C4-1C14-4B51-9C1F-59D7860BA792}">
      <dgm:prSet/>
      <dgm:spPr/>
      <dgm:t>
        <a:bodyPr/>
        <a:lstStyle/>
        <a:p>
          <a:endParaRPr lang="en-US"/>
        </a:p>
      </dgm:t>
    </dgm:pt>
    <dgm:pt modelId="{F7D03EDC-C478-4661-95DC-5C5529F24480}" type="sibTrans" cxnId="{B44982C4-1C14-4B51-9C1F-59D7860BA792}">
      <dgm:prSet/>
      <dgm:spPr/>
      <dgm:t>
        <a:bodyPr/>
        <a:lstStyle/>
        <a:p>
          <a:endParaRPr lang="en-US"/>
        </a:p>
      </dgm:t>
    </dgm:pt>
    <dgm:pt modelId="{0C3DD185-A2BF-4C19-8B78-4745B45D44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ROP: Its is to find an optimal point to open the purchase order by having lead time and Safety Stock into consideration.  </a:t>
          </a:r>
        </a:p>
      </dgm:t>
    </dgm:pt>
    <dgm:pt modelId="{107123C4-C41B-493F-A6AE-4F573C4F8C1B}" type="parTrans" cxnId="{865CD3AE-13E6-40EF-86A4-292FC32D2985}">
      <dgm:prSet/>
      <dgm:spPr/>
      <dgm:t>
        <a:bodyPr/>
        <a:lstStyle/>
        <a:p>
          <a:endParaRPr lang="en-US"/>
        </a:p>
      </dgm:t>
    </dgm:pt>
    <dgm:pt modelId="{E7078B12-76CD-4076-9565-DF24F0E5CDFB}" type="sibTrans" cxnId="{865CD3AE-13E6-40EF-86A4-292FC32D2985}">
      <dgm:prSet/>
      <dgm:spPr/>
      <dgm:t>
        <a:bodyPr/>
        <a:lstStyle/>
        <a:p>
          <a:endParaRPr lang="en-US"/>
        </a:p>
      </dgm:t>
    </dgm:pt>
    <dgm:pt modelId="{BBC077EC-C7E0-40D7-B34B-DA2BD5266B61}" type="pres">
      <dgm:prSet presAssocID="{3751FFE5-163F-4C39-87A1-CB4B47BF6A7D}" presName="root" presStyleCnt="0">
        <dgm:presLayoutVars>
          <dgm:dir/>
          <dgm:resizeHandles val="exact"/>
        </dgm:presLayoutVars>
      </dgm:prSet>
      <dgm:spPr/>
    </dgm:pt>
    <dgm:pt modelId="{AD656FA1-58C9-4102-809F-C63E9B3F2C87}" type="pres">
      <dgm:prSet presAssocID="{76B84438-9326-4E97-B85C-AD097DD573A2}" presName="compNode" presStyleCnt="0"/>
      <dgm:spPr/>
    </dgm:pt>
    <dgm:pt modelId="{787665FE-8836-44DE-99E1-974713F75940}" type="pres">
      <dgm:prSet presAssocID="{76B84438-9326-4E97-B85C-AD097DD573A2}" presName="bgRect" presStyleLbl="bgShp" presStyleIdx="0" presStyleCnt="4"/>
      <dgm:spPr/>
    </dgm:pt>
    <dgm:pt modelId="{3E86D91E-A733-4A78-BE0A-CF2B2A81133A}" type="pres">
      <dgm:prSet presAssocID="{76B84438-9326-4E97-B85C-AD097DD573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50CE02A-8929-4735-9E77-46140C3DE74E}" type="pres">
      <dgm:prSet presAssocID="{76B84438-9326-4E97-B85C-AD097DD573A2}" presName="spaceRect" presStyleCnt="0"/>
      <dgm:spPr/>
    </dgm:pt>
    <dgm:pt modelId="{B474F69B-76D6-4A4F-B34D-C1CAC06E96FB}" type="pres">
      <dgm:prSet presAssocID="{76B84438-9326-4E97-B85C-AD097DD573A2}" presName="parTx" presStyleLbl="revTx" presStyleIdx="0" presStyleCnt="4">
        <dgm:presLayoutVars>
          <dgm:chMax val="0"/>
          <dgm:chPref val="0"/>
        </dgm:presLayoutVars>
      </dgm:prSet>
      <dgm:spPr/>
    </dgm:pt>
    <dgm:pt modelId="{B63AFF14-DE67-40FE-9F4A-3DBB29AC3177}" type="pres">
      <dgm:prSet presAssocID="{8ED55696-E691-4F91-82D5-A0FA7520D929}" presName="sibTrans" presStyleCnt="0"/>
      <dgm:spPr/>
    </dgm:pt>
    <dgm:pt modelId="{5050FD80-ABE0-499B-8D92-F87916F97425}" type="pres">
      <dgm:prSet presAssocID="{A5191947-D604-4CC1-87F7-5719CAB61323}" presName="compNode" presStyleCnt="0"/>
      <dgm:spPr/>
    </dgm:pt>
    <dgm:pt modelId="{F7263BAE-AF8C-4A63-BF84-E3C85BB8C8FE}" type="pres">
      <dgm:prSet presAssocID="{A5191947-D604-4CC1-87F7-5719CAB61323}" presName="bgRect" presStyleLbl="bgShp" presStyleIdx="1" presStyleCnt="4"/>
      <dgm:spPr/>
    </dgm:pt>
    <dgm:pt modelId="{C8B2A979-69AD-49F5-86E5-A173CE6672B1}" type="pres">
      <dgm:prSet presAssocID="{A5191947-D604-4CC1-87F7-5719CAB6132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02E9CC-6018-4EBD-8279-17B27DDAA728}" type="pres">
      <dgm:prSet presAssocID="{A5191947-D604-4CC1-87F7-5719CAB61323}" presName="spaceRect" presStyleCnt="0"/>
      <dgm:spPr/>
    </dgm:pt>
    <dgm:pt modelId="{52FB283B-0DA5-4FAD-BA0A-E814A07211A2}" type="pres">
      <dgm:prSet presAssocID="{A5191947-D604-4CC1-87F7-5719CAB61323}" presName="parTx" presStyleLbl="revTx" presStyleIdx="1" presStyleCnt="4">
        <dgm:presLayoutVars>
          <dgm:chMax val="0"/>
          <dgm:chPref val="0"/>
        </dgm:presLayoutVars>
      </dgm:prSet>
      <dgm:spPr/>
    </dgm:pt>
    <dgm:pt modelId="{ADC26FB3-7EBF-4112-950C-C0E66DF07837}" type="pres">
      <dgm:prSet presAssocID="{F454C03D-688B-440D-B960-BBACE3684CEF}" presName="sibTrans" presStyleCnt="0"/>
      <dgm:spPr/>
    </dgm:pt>
    <dgm:pt modelId="{0EA00A02-77B2-49BC-BEF2-106F423332CE}" type="pres">
      <dgm:prSet presAssocID="{3A4F74F8-6704-4DC6-8562-9C4C20C24AA2}" presName="compNode" presStyleCnt="0"/>
      <dgm:spPr/>
    </dgm:pt>
    <dgm:pt modelId="{0B47B871-F9ED-4269-B5D3-971A76468020}" type="pres">
      <dgm:prSet presAssocID="{3A4F74F8-6704-4DC6-8562-9C4C20C24AA2}" presName="bgRect" presStyleLbl="bgShp" presStyleIdx="2" presStyleCnt="4"/>
      <dgm:spPr/>
    </dgm:pt>
    <dgm:pt modelId="{7729E6DF-FF42-4D8B-B6F2-FD64AC7523CD}" type="pres">
      <dgm:prSet presAssocID="{3A4F74F8-6704-4DC6-8562-9C4C20C24A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62F4496-227A-4730-9FED-A9E59899228A}" type="pres">
      <dgm:prSet presAssocID="{3A4F74F8-6704-4DC6-8562-9C4C20C24AA2}" presName="spaceRect" presStyleCnt="0"/>
      <dgm:spPr/>
    </dgm:pt>
    <dgm:pt modelId="{48341F8A-5B8D-4322-946D-E1D577409B69}" type="pres">
      <dgm:prSet presAssocID="{3A4F74F8-6704-4DC6-8562-9C4C20C24AA2}" presName="parTx" presStyleLbl="revTx" presStyleIdx="2" presStyleCnt="4">
        <dgm:presLayoutVars>
          <dgm:chMax val="0"/>
          <dgm:chPref val="0"/>
        </dgm:presLayoutVars>
      </dgm:prSet>
      <dgm:spPr/>
    </dgm:pt>
    <dgm:pt modelId="{9AAAFBA7-807C-4506-A6DA-513500F003CD}" type="pres">
      <dgm:prSet presAssocID="{F7D03EDC-C478-4661-95DC-5C5529F24480}" presName="sibTrans" presStyleCnt="0"/>
      <dgm:spPr/>
    </dgm:pt>
    <dgm:pt modelId="{D667163B-8343-41A3-9400-6069A19464EC}" type="pres">
      <dgm:prSet presAssocID="{0C3DD185-A2BF-4C19-8B78-4745B45D4472}" presName="compNode" presStyleCnt="0"/>
      <dgm:spPr/>
    </dgm:pt>
    <dgm:pt modelId="{F99DDCB6-EF13-45CD-BAB3-3345C00674E6}" type="pres">
      <dgm:prSet presAssocID="{0C3DD185-A2BF-4C19-8B78-4745B45D4472}" presName="bgRect" presStyleLbl="bgShp" presStyleIdx="3" presStyleCnt="4"/>
      <dgm:spPr/>
    </dgm:pt>
    <dgm:pt modelId="{D0B9EAA8-0229-46A8-8883-8B24B9FE248D}" type="pres">
      <dgm:prSet presAssocID="{0C3DD185-A2BF-4C19-8B78-4745B45D44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C2B2C69-7944-4BB8-BB86-6D10B5BFF73C}" type="pres">
      <dgm:prSet presAssocID="{0C3DD185-A2BF-4C19-8B78-4745B45D4472}" presName="spaceRect" presStyleCnt="0"/>
      <dgm:spPr/>
    </dgm:pt>
    <dgm:pt modelId="{37918AD5-FDCF-40CA-A883-319EFB40B6C6}" type="pres">
      <dgm:prSet presAssocID="{0C3DD185-A2BF-4C19-8B78-4745B45D447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046E006-AF5C-4CDC-A1A7-2A84972A7024}" type="presOf" srcId="{3A4F74F8-6704-4DC6-8562-9C4C20C24AA2}" destId="{48341F8A-5B8D-4322-946D-E1D577409B69}" srcOrd="0" destOrd="0" presId="urn:microsoft.com/office/officeart/2018/2/layout/IconVerticalSolidList"/>
    <dgm:cxn modelId="{F9DC933C-6435-4225-9705-1C59314400ED}" type="presOf" srcId="{76B84438-9326-4E97-B85C-AD097DD573A2}" destId="{B474F69B-76D6-4A4F-B34D-C1CAC06E96FB}" srcOrd="0" destOrd="0" presId="urn:microsoft.com/office/officeart/2018/2/layout/IconVerticalSolidList"/>
    <dgm:cxn modelId="{BD079E74-809A-4ECC-84C1-0F7513AF8660}" type="presOf" srcId="{3751FFE5-163F-4C39-87A1-CB4B47BF6A7D}" destId="{BBC077EC-C7E0-40D7-B34B-DA2BD5266B61}" srcOrd="0" destOrd="0" presId="urn:microsoft.com/office/officeart/2018/2/layout/IconVerticalSolidList"/>
    <dgm:cxn modelId="{87CD4097-C7E9-4CE3-AF4C-09758FDF739D}" type="presOf" srcId="{0C3DD185-A2BF-4C19-8B78-4745B45D4472}" destId="{37918AD5-FDCF-40CA-A883-319EFB40B6C6}" srcOrd="0" destOrd="0" presId="urn:microsoft.com/office/officeart/2018/2/layout/IconVerticalSolidList"/>
    <dgm:cxn modelId="{DA90919C-0DC3-4389-BCD7-F96986EEA6AE}" srcId="{3751FFE5-163F-4C39-87A1-CB4B47BF6A7D}" destId="{76B84438-9326-4E97-B85C-AD097DD573A2}" srcOrd="0" destOrd="0" parTransId="{429C5C08-54B2-4958-AE2E-49512E87222E}" sibTransId="{8ED55696-E691-4F91-82D5-A0FA7520D929}"/>
    <dgm:cxn modelId="{865CD3AE-13E6-40EF-86A4-292FC32D2985}" srcId="{3751FFE5-163F-4C39-87A1-CB4B47BF6A7D}" destId="{0C3DD185-A2BF-4C19-8B78-4745B45D4472}" srcOrd="3" destOrd="0" parTransId="{107123C4-C41B-493F-A6AE-4F573C4F8C1B}" sibTransId="{E7078B12-76CD-4076-9565-DF24F0E5CDFB}"/>
    <dgm:cxn modelId="{B44982C4-1C14-4B51-9C1F-59D7860BA792}" srcId="{3751FFE5-163F-4C39-87A1-CB4B47BF6A7D}" destId="{3A4F74F8-6704-4DC6-8562-9C4C20C24AA2}" srcOrd="2" destOrd="0" parTransId="{0ECA0A5E-5EC1-4D61-B8EB-B8FD635C22E3}" sibTransId="{F7D03EDC-C478-4661-95DC-5C5529F24480}"/>
    <dgm:cxn modelId="{40767FDB-0E30-44AD-B0BD-30FA28D1D923}" srcId="{3751FFE5-163F-4C39-87A1-CB4B47BF6A7D}" destId="{A5191947-D604-4CC1-87F7-5719CAB61323}" srcOrd="1" destOrd="0" parTransId="{3B524DF3-C095-4423-9B14-118AF1D0B0CA}" sibTransId="{F454C03D-688B-440D-B960-BBACE3684CEF}"/>
    <dgm:cxn modelId="{BA69FAEB-459A-4A3A-A0E9-0A40F3048CFE}" type="presOf" srcId="{A5191947-D604-4CC1-87F7-5719CAB61323}" destId="{52FB283B-0DA5-4FAD-BA0A-E814A07211A2}" srcOrd="0" destOrd="0" presId="urn:microsoft.com/office/officeart/2018/2/layout/IconVerticalSolidList"/>
    <dgm:cxn modelId="{7E45815B-58B5-4793-B1F7-B63C7B7AB87A}" type="presParOf" srcId="{BBC077EC-C7E0-40D7-B34B-DA2BD5266B61}" destId="{AD656FA1-58C9-4102-809F-C63E9B3F2C87}" srcOrd="0" destOrd="0" presId="urn:microsoft.com/office/officeart/2018/2/layout/IconVerticalSolidList"/>
    <dgm:cxn modelId="{76AE78BE-2B32-401D-B028-E2CD53EE1AEF}" type="presParOf" srcId="{AD656FA1-58C9-4102-809F-C63E9B3F2C87}" destId="{787665FE-8836-44DE-99E1-974713F75940}" srcOrd="0" destOrd="0" presId="urn:microsoft.com/office/officeart/2018/2/layout/IconVerticalSolidList"/>
    <dgm:cxn modelId="{E68C0700-02DA-4BE5-BEE6-B5CC7799DA16}" type="presParOf" srcId="{AD656FA1-58C9-4102-809F-C63E9B3F2C87}" destId="{3E86D91E-A733-4A78-BE0A-CF2B2A81133A}" srcOrd="1" destOrd="0" presId="urn:microsoft.com/office/officeart/2018/2/layout/IconVerticalSolidList"/>
    <dgm:cxn modelId="{9EE8BE05-27E6-4A73-8942-9108D7859799}" type="presParOf" srcId="{AD656FA1-58C9-4102-809F-C63E9B3F2C87}" destId="{350CE02A-8929-4735-9E77-46140C3DE74E}" srcOrd="2" destOrd="0" presId="urn:microsoft.com/office/officeart/2018/2/layout/IconVerticalSolidList"/>
    <dgm:cxn modelId="{93B2E2EF-5FE8-4758-A0AF-D186344668CF}" type="presParOf" srcId="{AD656FA1-58C9-4102-809F-C63E9B3F2C87}" destId="{B474F69B-76D6-4A4F-B34D-C1CAC06E96FB}" srcOrd="3" destOrd="0" presId="urn:microsoft.com/office/officeart/2018/2/layout/IconVerticalSolidList"/>
    <dgm:cxn modelId="{5DD6A561-D61E-45E1-A6B0-4E483746DE57}" type="presParOf" srcId="{BBC077EC-C7E0-40D7-B34B-DA2BD5266B61}" destId="{B63AFF14-DE67-40FE-9F4A-3DBB29AC3177}" srcOrd="1" destOrd="0" presId="urn:microsoft.com/office/officeart/2018/2/layout/IconVerticalSolidList"/>
    <dgm:cxn modelId="{13792C3C-8612-4E52-BDB9-2F66BC060E07}" type="presParOf" srcId="{BBC077EC-C7E0-40D7-B34B-DA2BD5266B61}" destId="{5050FD80-ABE0-499B-8D92-F87916F97425}" srcOrd="2" destOrd="0" presId="urn:microsoft.com/office/officeart/2018/2/layout/IconVerticalSolidList"/>
    <dgm:cxn modelId="{0CDD43BC-7375-4D82-AC42-B2B9184D7D1F}" type="presParOf" srcId="{5050FD80-ABE0-499B-8D92-F87916F97425}" destId="{F7263BAE-AF8C-4A63-BF84-E3C85BB8C8FE}" srcOrd="0" destOrd="0" presId="urn:microsoft.com/office/officeart/2018/2/layout/IconVerticalSolidList"/>
    <dgm:cxn modelId="{45DC9741-DBB7-4AD3-BB9B-56E125A9BA74}" type="presParOf" srcId="{5050FD80-ABE0-499B-8D92-F87916F97425}" destId="{C8B2A979-69AD-49F5-86E5-A173CE6672B1}" srcOrd="1" destOrd="0" presId="urn:microsoft.com/office/officeart/2018/2/layout/IconVerticalSolidList"/>
    <dgm:cxn modelId="{7E4ED0CD-AC8A-4A4B-BA4F-B5438D0972A7}" type="presParOf" srcId="{5050FD80-ABE0-499B-8D92-F87916F97425}" destId="{5702E9CC-6018-4EBD-8279-17B27DDAA728}" srcOrd="2" destOrd="0" presId="urn:microsoft.com/office/officeart/2018/2/layout/IconVerticalSolidList"/>
    <dgm:cxn modelId="{015C4189-DB33-474A-8758-80E45EC59C43}" type="presParOf" srcId="{5050FD80-ABE0-499B-8D92-F87916F97425}" destId="{52FB283B-0DA5-4FAD-BA0A-E814A07211A2}" srcOrd="3" destOrd="0" presId="urn:microsoft.com/office/officeart/2018/2/layout/IconVerticalSolidList"/>
    <dgm:cxn modelId="{A2CBD3A7-647F-4733-9E6C-AF26522C723A}" type="presParOf" srcId="{BBC077EC-C7E0-40D7-B34B-DA2BD5266B61}" destId="{ADC26FB3-7EBF-4112-950C-C0E66DF07837}" srcOrd="3" destOrd="0" presId="urn:microsoft.com/office/officeart/2018/2/layout/IconVerticalSolidList"/>
    <dgm:cxn modelId="{7250FD0E-0CF4-4B34-8E02-BF1A7BDC4718}" type="presParOf" srcId="{BBC077EC-C7E0-40D7-B34B-DA2BD5266B61}" destId="{0EA00A02-77B2-49BC-BEF2-106F423332CE}" srcOrd="4" destOrd="0" presId="urn:microsoft.com/office/officeart/2018/2/layout/IconVerticalSolidList"/>
    <dgm:cxn modelId="{92889445-2093-4058-B731-AA0FA7C803D8}" type="presParOf" srcId="{0EA00A02-77B2-49BC-BEF2-106F423332CE}" destId="{0B47B871-F9ED-4269-B5D3-971A76468020}" srcOrd="0" destOrd="0" presId="urn:microsoft.com/office/officeart/2018/2/layout/IconVerticalSolidList"/>
    <dgm:cxn modelId="{881F24BE-EEB6-49BB-803C-88BE98916A7E}" type="presParOf" srcId="{0EA00A02-77B2-49BC-BEF2-106F423332CE}" destId="{7729E6DF-FF42-4D8B-B6F2-FD64AC7523CD}" srcOrd="1" destOrd="0" presId="urn:microsoft.com/office/officeart/2018/2/layout/IconVerticalSolidList"/>
    <dgm:cxn modelId="{3B9E5416-AC88-4CC9-9ECF-A44005C68543}" type="presParOf" srcId="{0EA00A02-77B2-49BC-BEF2-106F423332CE}" destId="{962F4496-227A-4730-9FED-A9E59899228A}" srcOrd="2" destOrd="0" presId="urn:microsoft.com/office/officeart/2018/2/layout/IconVerticalSolidList"/>
    <dgm:cxn modelId="{F6E5F8C4-06D0-45B8-B13A-B9B9628F79FF}" type="presParOf" srcId="{0EA00A02-77B2-49BC-BEF2-106F423332CE}" destId="{48341F8A-5B8D-4322-946D-E1D577409B69}" srcOrd="3" destOrd="0" presId="urn:microsoft.com/office/officeart/2018/2/layout/IconVerticalSolidList"/>
    <dgm:cxn modelId="{9187A417-602D-4670-AAE9-A0FCE4FB77C9}" type="presParOf" srcId="{BBC077EC-C7E0-40D7-B34B-DA2BD5266B61}" destId="{9AAAFBA7-807C-4506-A6DA-513500F003CD}" srcOrd="5" destOrd="0" presId="urn:microsoft.com/office/officeart/2018/2/layout/IconVerticalSolidList"/>
    <dgm:cxn modelId="{F2AC9C00-E417-41B8-8392-BCA3070D360A}" type="presParOf" srcId="{BBC077EC-C7E0-40D7-B34B-DA2BD5266B61}" destId="{D667163B-8343-41A3-9400-6069A19464EC}" srcOrd="6" destOrd="0" presId="urn:microsoft.com/office/officeart/2018/2/layout/IconVerticalSolidList"/>
    <dgm:cxn modelId="{EE1FB2C6-E380-4806-A7F4-DD34E08CB598}" type="presParOf" srcId="{D667163B-8343-41A3-9400-6069A19464EC}" destId="{F99DDCB6-EF13-45CD-BAB3-3345C00674E6}" srcOrd="0" destOrd="0" presId="urn:microsoft.com/office/officeart/2018/2/layout/IconVerticalSolidList"/>
    <dgm:cxn modelId="{515D0863-378A-4334-A748-F7270295DBA9}" type="presParOf" srcId="{D667163B-8343-41A3-9400-6069A19464EC}" destId="{D0B9EAA8-0229-46A8-8883-8B24B9FE248D}" srcOrd="1" destOrd="0" presId="urn:microsoft.com/office/officeart/2018/2/layout/IconVerticalSolidList"/>
    <dgm:cxn modelId="{03632631-F788-4D74-9341-E72C149B93FA}" type="presParOf" srcId="{D667163B-8343-41A3-9400-6069A19464EC}" destId="{AC2B2C69-7944-4BB8-BB86-6D10B5BFF73C}" srcOrd="2" destOrd="0" presId="urn:microsoft.com/office/officeart/2018/2/layout/IconVerticalSolidList"/>
    <dgm:cxn modelId="{C8FCDFDD-ACBB-4D66-927E-108D42755343}" type="presParOf" srcId="{D667163B-8343-41A3-9400-6069A19464EC}" destId="{37918AD5-FDCF-40CA-A883-319EFB40B6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08195-EE50-4522-B95F-474EB10223F9}">
      <dsp:nvSpPr>
        <dsp:cNvPr id="0" name=""/>
        <dsp:cNvSpPr/>
      </dsp:nvSpPr>
      <dsp:spPr>
        <a:xfrm rot="5400000">
          <a:off x="-271677" y="273662"/>
          <a:ext cx="1811185" cy="126782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Advisory services</a:t>
          </a:r>
        </a:p>
      </dsp:txBody>
      <dsp:txXfrm rot="-5400000">
        <a:off x="2" y="635899"/>
        <a:ext cx="1267829" cy="543356"/>
      </dsp:txXfrm>
    </dsp:sp>
    <dsp:sp modelId="{882500DA-0079-4536-8DC5-3E1F12307016}">
      <dsp:nvSpPr>
        <dsp:cNvPr id="0" name=""/>
        <dsp:cNvSpPr/>
      </dsp:nvSpPr>
      <dsp:spPr>
        <a:xfrm rot="5400000">
          <a:off x="4915729" y="-3645914"/>
          <a:ext cx="1177270" cy="84730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Data science solution consulting in the areas of predictive and prescriptive analytics</a:t>
          </a:r>
        </a:p>
      </dsp:txBody>
      <dsp:txXfrm rot="-5400000">
        <a:off x="1267829" y="59456"/>
        <a:ext cx="8415600" cy="1062330"/>
      </dsp:txXfrm>
    </dsp:sp>
    <dsp:sp modelId="{BC8D39EB-6E7A-45B7-81C8-C91F88917668}">
      <dsp:nvSpPr>
        <dsp:cNvPr id="0" name=""/>
        <dsp:cNvSpPr/>
      </dsp:nvSpPr>
      <dsp:spPr>
        <a:xfrm rot="5400000">
          <a:off x="-271677" y="1892861"/>
          <a:ext cx="1811185" cy="12678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R&amp;D </a:t>
          </a:r>
        </a:p>
      </dsp:txBody>
      <dsp:txXfrm rot="-5400000">
        <a:off x="2" y="2255098"/>
        <a:ext cx="1267829" cy="543356"/>
      </dsp:txXfrm>
    </dsp:sp>
    <dsp:sp modelId="{89EE761A-4C40-4D77-B631-B864C3280F7C}">
      <dsp:nvSpPr>
        <dsp:cNvPr id="0" name=""/>
        <dsp:cNvSpPr/>
      </dsp:nvSpPr>
      <dsp:spPr>
        <a:xfrm rot="5400000">
          <a:off x="4915729" y="-2026716"/>
          <a:ext cx="1177270" cy="84730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Proto-type &amp; product development using open stacks</a:t>
          </a:r>
        </a:p>
      </dsp:txBody>
      <dsp:txXfrm rot="-5400000">
        <a:off x="1267829" y="1678654"/>
        <a:ext cx="8415600" cy="1062330"/>
      </dsp:txXfrm>
    </dsp:sp>
    <dsp:sp modelId="{CF29E3BA-2728-4BE8-AA94-94FB2F47AE86}">
      <dsp:nvSpPr>
        <dsp:cNvPr id="0" name=""/>
        <dsp:cNvSpPr/>
      </dsp:nvSpPr>
      <dsp:spPr>
        <a:xfrm rot="5400000">
          <a:off x="-271677" y="3512059"/>
          <a:ext cx="1811185" cy="126782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Premium Services</a:t>
          </a:r>
        </a:p>
      </dsp:txBody>
      <dsp:txXfrm rot="-5400000">
        <a:off x="2" y="3874296"/>
        <a:ext cx="1267829" cy="543356"/>
      </dsp:txXfrm>
    </dsp:sp>
    <dsp:sp modelId="{13AD9102-ED26-4B2A-B228-67FB702C4464}">
      <dsp:nvSpPr>
        <dsp:cNvPr id="0" name=""/>
        <dsp:cNvSpPr/>
      </dsp:nvSpPr>
      <dsp:spPr>
        <a:xfrm rot="5400000">
          <a:off x="4915729" y="-407518"/>
          <a:ext cx="1177270" cy="84730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Data visualization &amp; blended insights</a:t>
          </a:r>
        </a:p>
      </dsp:txBody>
      <dsp:txXfrm rot="-5400000">
        <a:off x="1267829" y="3297852"/>
        <a:ext cx="8415600" cy="10623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FD1FF-162B-4408-BE23-FAE407796986}">
      <dsp:nvSpPr>
        <dsp:cNvPr id="0" name=""/>
        <dsp:cNvSpPr/>
      </dsp:nvSpPr>
      <dsp:spPr>
        <a:xfrm>
          <a:off x="7300" y="502285"/>
          <a:ext cx="2889196" cy="866759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2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021" tIns="107021" rIns="107021" bIns="10702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Demand</a:t>
          </a:r>
        </a:p>
      </dsp:txBody>
      <dsp:txXfrm>
        <a:off x="267328" y="502285"/>
        <a:ext cx="2369140" cy="866759"/>
      </dsp:txXfrm>
    </dsp:sp>
    <dsp:sp modelId="{9F8A5303-B6F9-4904-B67D-60D37E0CF69A}">
      <dsp:nvSpPr>
        <dsp:cNvPr id="0" name=""/>
        <dsp:cNvSpPr/>
      </dsp:nvSpPr>
      <dsp:spPr>
        <a:xfrm>
          <a:off x="7300" y="1369044"/>
          <a:ext cx="2629169" cy="20101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763" tIns="207763" rIns="207763" bIns="41552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Trend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Season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Randomness</a:t>
          </a:r>
        </a:p>
      </dsp:txBody>
      <dsp:txXfrm>
        <a:off x="7300" y="1369044"/>
        <a:ext cx="2629169" cy="2010107"/>
      </dsp:txXfrm>
    </dsp:sp>
    <dsp:sp modelId="{416B40AB-86F7-4FF0-955B-416F1A83F3BB}">
      <dsp:nvSpPr>
        <dsp:cNvPr id="0" name=""/>
        <dsp:cNvSpPr/>
      </dsp:nvSpPr>
      <dsp:spPr>
        <a:xfrm>
          <a:off x="2853557" y="502285"/>
          <a:ext cx="2889196" cy="866759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3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021" tIns="107021" rIns="107021" bIns="10702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Events</a:t>
          </a:r>
        </a:p>
      </dsp:txBody>
      <dsp:txXfrm>
        <a:off x="3113585" y="502285"/>
        <a:ext cx="2369140" cy="866759"/>
      </dsp:txXfrm>
    </dsp:sp>
    <dsp:sp modelId="{9F49162A-9000-4D96-82B7-4264041334F4}">
      <dsp:nvSpPr>
        <dsp:cNvPr id="0" name=""/>
        <dsp:cNvSpPr/>
      </dsp:nvSpPr>
      <dsp:spPr>
        <a:xfrm>
          <a:off x="2853557" y="1369044"/>
          <a:ext cx="2629169" cy="201010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763" tIns="207763" rIns="207763" bIns="41552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Sales promotions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Festivals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Holidays</a:t>
          </a:r>
        </a:p>
      </dsp:txBody>
      <dsp:txXfrm>
        <a:off x="2853557" y="1369044"/>
        <a:ext cx="2629169" cy="2010107"/>
      </dsp:txXfrm>
    </dsp:sp>
    <dsp:sp modelId="{CE576EED-B8A8-4211-83C8-50E6E92F5501}">
      <dsp:nvSpPr>
        <dsp:cNvPr id="0" name=""/>
        <dsp:cNvSpPr/>
      </dsp:nvSpPr>
      <dsp:spPr>
        <a:xfrm>
          <a:off x="5699814" y="502285"/>
          <a:ext cx="2889196" cy="866759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4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7021" tIns="107021" rIns="107021" bIns="107021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Causal variables</a:t>
          </a:r>
        </a:p>
      </dsp:txBody>
      <dsp:txXfrm>
        <a:off x="5959842" y="502285"/>
        <a:ext cx="2369140" cy="866759"/>
      </dsp:txXfrm>
    </dsp:sp>
    <dsp:sp modelId="{90171D55-8937-454C-9413-AAF842CFAE30}">
      <dsp:nvSpPr>
        <dsp:cNvPr id="0" name=""/>
        <dsp:cNvSpPr/>
      </dsp:nvSpPr>
      <dsp:spPr>
        <a:xfrm>
          <a:off x="5699814" y="1369044"/>
          <a:ext cx="2629169" cy="201010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7763" tIns="207763" rIns="207763" bIns="41552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Product prices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Advertisement expense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Macro economic factors</a:t>
          </a:r>
        </a:p>
      </dsp:txBody>
      <dsp:txXfrm>
        <a:off x="5699814" y="1369044"/>
        <a:ext cx="2629169" cy="20101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665FE-8836-44DE-99E1-974713F75940}">
      <dsp:nvSpPr>
        <dsp:cNvPr id="0" name=""/>
        <dsp:cNvSpPr/>
      </dsp:nvSpPr>
      <dsp:spPr>
        <a:xfrm>
          <a:off x="0" y="1724"/>
          <a:ext cx="7161017" cy="8738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86D91E-A733-4A78-BE0A-CF2B2A81133A}">
      <dsp:nvSpPr>
        <dsp:cNvPr id="0" name=""/>
        <dsp:cNvSpPr/>
      </dsp:nvSpPr>
      <dsp:spPr>
        <a:xfrm>
          <a:off x="264347" y="198346"/>
          <a:ext cx="480631" cy="4806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4F69B-76D6-4A4F-B34D-C1CAC06E96FB}">
      <dsp:nvSpPr>
        <dsp:cNvPr id="0" name=""/>
        <dsp:cNvSpPr/>
      </dsp:nvSpPr>
      <dsp:spPr>
        <a:xfrm>
          <a:off x="1009327" y="1724"/>
          <a:ext cx="6151689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DEMAND ESTIMATION: Demand for the future Periods, which can be calculated through Forecasting.</a:t>
          </a:r>
        </a:p>
      </dsp:txBody>
      <dsp:txXfrm>
        <a:off x="1009327" y="1724"/>
        <a:ext cx="6151689" cy="873876"/>
      </dsp:txXfrm>
    </dsp:sp>
    <dsp:sp modelId="{F7263BAE-AF8C-4A63-BF84-E3C85BB8C8FE}">
      <dsp:nvSpPr>
        <dsp:cNvPr id="0" name=""/>
        <dsp:cNvSpPr/>
      </dsp:nvSpPr>
      <dsp:spPr>
        <a:xfrm>
          <a:off x="0" y="1094069"/>
          <a:ext cx="7161017" cy="873876"/>
        </a:xfrm>
        <a:prstGeom prst="roundRect">
          <a:avLst>
            <a:gd name="adj" fmla="val 10000"/>
          </a:avLst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B2A979-69AD-49F5-86E5-A173CE6672B1}">
      <dsp:nvSpPr>
        <dsp:cNvPr id="0" name=""/>
        <dsp:cNvSpPr/>
      </dsp:nvSpPr>
      <dsp:spPr>
        <a:xfrm>
          <a:off x="264347" y="1290691"/>
          <a:ext cx="480631" cy="4806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FB283B-0DA5-4FAD-BA0A-E814A07211A2}">
      <dsp:nvSpPr>
        <dsp:cNvPr id="0" name=""/>
        <dsp:cNvSpPr/>
      </dsp:nvSpPr>
      <dsp:spPr>
        <a:xfrm>
          <a:off x="1009327" y="1094069"/>
          <a:ext cx="6151689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Lead Time: It is a time interval between placing an order and receiving it.</a:t>
          </a:r>
        </a:p>
      </dsp:txBody>
      <dsp:txXfrm>
        <a:off x="1009327" y="1094069"/>
        <a:ext cx="6151689" cy="873876"/>
      </dsp:txXfrm>
    </dsp:sp>
    <dsp:sp modelId="{0B47B871-F9ED-4269-B5D3-971A76468020}">
      <dsp:nvSpPr>
        <dsp:cNvPr id="0" name=""/>
        <dsp:cNvSpPr/>
      </dsp:nvSpPr>
      <dsp:spPr>
        <a:xfrm>
          <a:off x="0" y="2186415"/>
          <a:ext cx="7161017" cy="873876"/>
        </a:xfrm>
        <a:prstGeom prst="roundRect">
          <a:avLst>
            <a:gd name="adj" fmla="val 10000"/>
          </a:avLst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29E6DF-FF42-4D8B-B6F2-FD64AC7523CD}">
      <dsp:nvSpPr>
        <dsp:cNvPr id="0" name=""/>
        <dsp:cNvSpPr/>
      </dsp:nvSpPr>
      <dsp:spPr>
        <a:xfrm>
          <a:off x="264347" y="2383037"/>
          <a:ext cx="480631" cy="4806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341F8A-5B8D-4322-946D-E1D577409B69}">
      <dsp:nvSpPr>
        <dsp:cNvPr id="0" name=""/>
        <dsp:cNvSpPr/>
      </dsp:nvSpPr>
      <dsp:spPr>
        <a:xfrm>
          <a:off x="1009327" y="2186415"/>
          <a:ext cx="6151689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Safety Stock: It is most important factor to maintain the good service level, that makes inventory to prevent from stock-out and back order situation.</a:t>
          </a:r>
        </a:p>
      </dsp:txBody>
      <dsp:txXfrm>
        <a:off x="1009327" y="2186415"/>
        <a:ext cx="6151689" cy="873876"/>
      </dsp:txXfrm>
    </dsp:sp>
    <dsp:sp modelId="{F99DDCB6-EF13-45CD-BAB3-3345C00674E6}">
      <dsp:nvSpPr>
        <dsp:cNvPr id="0" name=""/>
        <dsp:cNvSpPr/>
      </dsp:nvSpPr>
      <dsp:spPr>
        <a:xfrm>
          <a:off x="0" y="3278760"/>
          <a:ext cx="7161017" cy="873876"/>
        </a:xfrm>
        <a:prstGeom prst="roundRect">
          <a:avLst>
            <a:gd name="adj" fmla="val 1000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0B9EAA8-0229-46A8-8883-8B24B9FE248D}">
      <dsp:nvSpPr>
        <dsp:cNvPr id="0" name=""/>
        <dsp:cNvSpPr/>
      </dsp:nvSpPr>
      <dsp:spPr>
        <a:xfrm>
          <a:off x="264347" y="3475382"/>
          <a:ext cx="480631" cy="4806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918AD5-FDCF-40CA-A883-319EFB40B6C6}">
      <dsp:nvSpPr>
        <dsp:cNvPr id="0" name=""/>
        <dsp:cNvSpPr/>
      </dsp:nvSpPr>
      <dsp:spPr>
        <a:xfrm>
          <a:off x="1009327" y="3278760"/>
          <a:ext cx="6151689" cy="87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85" tIns="92485" rIns="92485" bIns="9248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ROP: Its is to find an optimal point to open the purchase order by having lead time and Safety Stock into consideration.  </a:t>
          </a:r>
        </a:p>
      </dsp:txBody>
      <dsp:txXfrm>
        <a:off x="1009327" y="3278760"/>
        <a:ext cx="6151689" cy="873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4D52-15ED-4079-92F3-2400147540F8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DC2742-3CBC-424E-A24E-ECF50C3AB0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9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735C39-91CA-4B7A-9D91-C80B47A3E12A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971C2F-BF40-4652-9257-4AAFBCF2F8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4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735C39-91CA-4B7A-9D91-C80B47A3E12A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971C2F-BF40-4652-9257-4AAFBCF2F8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4959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735C39-91CA-4B7A-9D91-C80B47A3E12A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971C2F-BF40-4652-9257-4AAFBCF2F8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8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735C39-91CA-4B7A-9D91-C80B47A3E12A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971C2F-BF40-4652-9257-4AAFBCF2F8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549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735C39-91CA-4B7A-9D91-C80B47A3E12A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971C2F-BF40-4652-9257-4AAFBCF2F8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74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80DF2B-96D7-4768-91D8-549B12121FFC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F8DC45-3421-4012-B6CF-A422EE4DF40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05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B9E2AF-7BC2-4EC8-8EBE-2379329E1469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EC5471-7081-4E83-BC3B-415330A5959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2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27CAE5-F994-43B8-AFC7-F5A4C8D4E2A8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BCE41-2879-4428-95E0-5C792BE729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9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AB52DC-200E-4AAE-BF87-90981C67C064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734AC9-2F43-43EC-B5CE-0A2C25CDB93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1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77DCA4-3D53-453B-A616-B96E4E6ECCB5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498A58-C361-42F0-B338-DA8BDD0A48F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6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F05892-9E22-45AF-AC17-32E97D11C035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730237-56D3-444D-B9FC-29C75303AC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2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EEB278-F7A5-4983-A3F9-48E3FB5A0AD5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06A0F5-E84F-4782-9084-E8A163E6D06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0B5806-8610-4611-9903-8296EAF127D7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F8791B-A9D0-4221-9500-CD144BBFE62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7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4DBA6A-2FC4-4B23-A264-F103250B1CAA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687BE-A3FF-4961-A703-5A647F612B4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84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F67515-953B-44EA-ACB4-5EFFCAD440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A369E9-AD41-4FB6-AF92-E726CA4A6E84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5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35C39-91CA-4B7A-9D91-C80B47A3E12A}" type="datetimeFigureOut">
              <a:rPr lang="en-US" smtClean="0"/>
              <a:pPr>
                <a:defRPr/>
              </a:pPr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C9971C2F-BF40-4652-9257-4AAFBCF2F8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81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body of water with a city in the background&#10;&#10;Description generated with very high confidence">
            <a:extLst>
              <a:ext uri="{FF2B5EF4-FFF2-40B4-BE49-F238E27FC236}">
                <a16:creationId xmlns:a16="http://schemas.microsoft.com/office/drawing/2014/main" id="{1657FEEF-E0E4-49C0-AD41-B7DB01C43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7" y="114"/>
            <a:ext cx="12191608" cy="685778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166DCC7-2226-4137-9960-9F7900746981}"/>
              </a:ext>
            </a:extLst>
          </p:cNvPr>
          <p:cNvSpPr/>
          <p:nvPr/>
        </p:nvSpPr>
        <p:spPr>
          <a:xfrm>
            <a:off x="187" y="105"/>
            <a:ext cx="12191628" cy="685779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D6821B-07B0-43E7-BEF8-FE66C738B8ED}"/>
              </a:ext>
            </a:extLst>
          </p:cNvPr>
          <p:cNvSpPr txBox="1"/>
          <p:nvPr/>
        </p:nvSpPr>
        <p:spPr>
          <a:xfrm>
            <a:off x="800577" y="707126"/>
            <a:ext cx="34848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Purpose. Belief. Responsibility.</a:t>
            </a:r>
          </a:p>
        </p:txBody>
      </p:sp>
      <p:sp>
        <p:nvSpPr>
          <p:cNvPr id="52" name="Rectangle: Single Corner Snipped 51">
            <a:extLst>
              <a:ext uri="{FF2B5EF4-FFF2-40B4-BE49-F238E27FC236}">
                <a16:creationId xmlns:a16="http://schemas.microsoft.com/office/drawing/2014/main" id="{C21A2079-2E19-443A-858F-F5F5BF2BE6D4}"/>
              </a:ext>
            </a:extLst>
          </p:cNvPr>
          <p:cNvSpPr/>
          <p:nvPr/>
        </p:nvSpPr>
        <p:spPr>
          <a:xfrm rot="10800000">
            <a:off x="7506543" y="2662279"/>
            <a:ext cx="4685272" cy="1095318"/>
          </a:xfrm>
          <a:prstGeom prst="snip1Rect">
            <a:avLst>
              <a:gd name="adj" fmla="val 50000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BB374D-C194-4F8D-B76C-50FA102A2ABA}"/>
              </a:ext>
            </a:extLst>
          </p:cNvPr>
          <p:cNvSpPr txBox="1"/>
          <p:nvPr/>
        </p:nvSpPr>
        <p:spPr>
          <a:xfrm>
            <a:off x="7708556" y="2814103"/>
            <a:ext cx="4398753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KNOWLEDGE LEADER WITH THE DNA OF INNOVATION &amp; CUSTOMER SUCCESS</a:t>
            </a:r>
            <a:endParaRPr lang="en-US" sz="16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A93AF931-E394-4D6D-92A0-34409C554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1372" y="104529"/>
            <a:ext cx="1514429" cy="676254"/>
          </a:xfrm>
          <a:prstGeom prst="rect">
            <a:avLst/>
          </a:prstGeom>
        </p:spPr>
      </p:pic>
      <p:pic>
        <p:nvPicPr>
          <p:cNvPr id="13" name="Picture 1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E7F9DF08-8686-4ECE-A95B-EAA69519D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21" y="193488"/>
            <a:ext cx="3145315" cy="5015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B782F-9D24-4828-BA13-3FE2CDED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C778-C414-4C7E-92C9-4B3D45EC3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99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BE57-2A87-4D05-86BF-B54532B9E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OPTIMIZING 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5F3B-B857-41A3-AC65-6425B2916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121408"/>
            <a:ext cx="5118756" cy="4050792"/>
          </a:xfrm>
        </p:spPr>
        <p:txBody>
          <a:bodyPr>
            <a:normAutofit/>
          </a:bodyPr>
          <a:lstStyle/>
          <a:p>
            <a:r>
              <a:rPr lang="en-US" sz="2000"/>
              <a:t>Inventory can be Optimized by Estimating the Demand of item for future Period</a:t>
            </a:r>
          </a:p>
          <a:p>
            <a:r>
              <a:rPr lang="en-US" sz="2000"/>
              <a:t>Demand Calculation done by forecasting item sales</a:t>
            </a:r>
          </a:p>
          <a:p>
            <a:r>
              <a:rPr lang="en-US" sz="2000"/>
              <a:t>We are doing forecasting for each stores across all items for future period.</a:t>
            </a:r>
          </a:p>
          <a:p>
            <a:r>
              <a:rPr lang="en-US" sz="2000"/>
              <a:t>Fig gives you a plot of Actual and forecasting for Sixty days window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4A70A-7A2F-486A-874F-005E5BDC7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1" r="7778" b="-6"/>
          <a:stretch/>
        </p:blipFill>
        <p:spPr>
          <a:xfrm>
            <a:off x="20" y="10"/>
            <a:ext cx="2917436" cy="3407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5296B-0087-4E1F-AACB-D0F015BD4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07" r="10523" b="6"/>
          <a:stretch/>
        </p:blipFill>
        <p:spPr>
          <a:xfrm>
            <a:off x="3008896" y="-2655"/>
            <a:ext cx="2917457" cy="3407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1BC3E-BDD9-4377-98A2-D6A01AC763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6619" b="-3"/>
          <a:stretch/>
        </p:blipFill>
        <p:spPr>
          <a:xfrm>
            <a:off x="20" y="3494314"/>
            <a:ext cx="5926333" cy="33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8D494ED-3235-4C41-A01A-3FD492B9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52" y="787791"/>
            <a:ext cx="4082526" cy="49335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FACTORS INFLUENCING FORECASTING</a:t>
            </a:r>
          </a:p>
          <a:p>
            <a:r>
              <a:rPr lang="en-US" dirty="0"/>
              <a:t>Trend </a:t>
            </a:r>
          </a:p>
          <a:p>
            <a:r>
              <a:rPr lang="en-US" dirty="0"/>
              <a:t>Seasonality</a:t>
            </a:r>
          </a:p>
          <a:p>
            <a:r>
              <a:rPr lang="en-US" dirty="0"/>
              <a:t>Holiday Factor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760A34-60AC-4A31-A507-B4F609BF5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878" y="753947"/>
            <a:ext cx="5193350" cy="510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7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8D494ED-3235-4C41-A01A-3FD492B9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049" y="1925272"/>
            <a:ext cx="3400423" cy="3141611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/>
              <a:t>Fig shown on the right is the plot of multiple factors and the plot of Actual and  forecasted output of two different item id 6 and 12 of two different store id 1 and 2.</a:t>
            </a:r>
          </a:p>
          <a:p>
            <a:r>
              <a:rPr lang="en-US" sz="1700" dirty="0"/>
              <a:t>We have Captured the trend, Holiday events and seasonality across the period.</a:t>
            </a:r>
          </a:p>
          <a:p>
            <a:r>
              <a:rPr lang="en-US" sz="1700" dirty="0"/>
              <a:t>Figure gives you the view of how these factors on the left affecting the pattern  of the forecasting on the right.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FFAEB-C891-4D8E-85E7-AAC62D2B1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55" b="-2"/>
          <a:stretch/>
        </p:blipFill>
        <p:spPr>
          <a:xfrm>
            <a:off x="3542472" y="171782"/>
            <a:ext cx="4257675" cy="2939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B55A5-3F9F-49DF-86DB-4F189BC83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3" r="5522" b="5"/>
          <a:stretch/>
        </p:blipFill>
        <p:spPr>
          <a:xfrm>
            <a:off x="7811536" y="171782"/>
            <a:ext cx="4257675" cy="2939498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8981369-EE37-406A-8FDB-90A16C684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657" b="2"/>
          <a:stretch/>
        </p:blipFill>
        <p:spPr>
          <a:xfrm>
            <a:off x="3531083" y="3111280"/>
            <a:ext cx="4257674" cy="3382007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9C00F244-098E-4002-A016-B00A31242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4" r="5789" b="-6"/>
          <a:stretch/>
        </p:blipFill>
        <p:spPr>
          <a:xfrm>
            <a:off x="7788757" y="3120888"/>
            <a:ext cx="4257675" cy="338200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7984BA-711F-4B12-BB4D-8763342D7CD2}"/>
              </a:ext>
            </a:extLst>
          </p:cNvPr>
          <p:cNvSpPr/>
          <p:nvPr/>
        </p:nvSpPr>
        <p:spPr>
          <a:xfrm>
            <a:off x="4505739" y="4161183"/>
            <a:ext cx="636104" cy="5698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290C31-C098-4455-89A2-4D308A57546D}"/>
              </a:ext>
            </a:extLst>
          </p:cNvPr>
          <p:cNvCxnSpPr>
            <a:cxnSpLocks/>
          </p:cNvCxnSpPr>
          <p:nvPr/>
        </p:nvCxnSpPr>
        <p:spPr>
          <a:xfrm flipH="1" flipV="1">
            <a:off x="2116208" y="1020417"/>
            <a:ext cx="1678055" cy="236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CB8859-1D04-4304-BCF8-D488457F348D}"/>
              </a:ext>
            </a:extLst>
          </p:cNvPr>
          <p:cNvSpPr txBox="1"/>
          <p:nvPr/>
        </p:nvSpPr>
        <p:spPr>
          <a:xfrm>
            <a:off x="581852" y="540274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negative effect of November month in another store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567397-8E91-433F-A4EA-FFEE008866BC}"/>
              </a:ext>
            </a:extLst>
          </p:cNvPr>
          <p:cNvSpPr/>
          <p:nvPr/>
        </p:nvSpPr>
        <p:spPr>
          <a:xfrm>
            <a:off x="4195967" y="1020417"/>
            <a:ext cx="786850" cy="4725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176CDE-D426-4E23-A461-B5530CAF7181}"/>
              </a:ext>
            </a:extLst>
          </p:cNvPr>
          <p:cNvCxnSpPr>
            <a:cxnSpLocks/>
          </p:cNvCxnSpPr>
          <p:nvPr/>
        </p:nvCxnSpPr>
        <p:spPr>
          <a:xfrm flipH="1">
            <a:off x="2259497" y="4731026"/>
            <a:ext cx="1534766" cy="78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D7F82B4-A437-4A77-8F5F-9D78281EFA63}"/>
              </a:ext>
            </a:extLst>
          </p:cNvPr>
          <p:cNvSpPr txBox="1"/>
          <p:nvPr/>
        </p:nvSpPr>
        <p:spPr>
          <a:xfrm>
            <a:off x="58806" y="451481"/>
            <a:ext cx="25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holiday effect of November month  </a:t>
            </a:r>
          </a:p>
        </p:txBody>
      </p:sp>
    </p:spTree>
    <p:extLst>
      <p:ext uri="{BB962C8B-B14F-4D97-AF65-F5344CB8AC3E}">
        <p14:creationId xmlns:p14="http://schemas.microsoft.com/office/powerpoint/2010/main" val="30111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7025" y="4572000"/>
            <a:ext cx="7059613" cy="1963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99" name="Title 1">
            <a:extLst>
              <a:ext uri="{FF2B5EF4-FFF2-40B4-BE49-F238E27FC236}">
                <a16:creationId xmlns:a16="http://schemas.microsoft.com/office/drawing/2014/main" id="{B2E11866-614D-47DA-B89E-06F4F4EFDD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4767263"/>
            <a:ext cx="6594475" cy="1625600"/>
          </a:xfrm>
        </p:spPr>
        <p:txBody>
          <a:bodyPr/>
          <a:lstStyle/>
          <a:p>
            <a:pPr algn="r"/>
            <a:r>
              <a:rPr lang="en-US" altLang="en-US" dirty="0">
                <a:solidFill>
                  <a:srgbClr val="FFFFFF"/>
                </a:solidFill>
              </a:rPr>
              <a:t>Understanding the impact of external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B967-B9A5-4FC9-A9EE-02CE6EA8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638" y="294446"/>
            <a:ext cx="4805362" cy="6241291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How does external variables like weather, macro economic variables etc. impact sales ?.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Let’s understand that with a case on a store containing multiple departments and how a single department gets affected by this factor.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FFFFFF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68A4DFCD-8DA4-452E-8FE6-E2FB45A24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"/>
          <a:stretch>
            <a:fillRect/>
          </a:stretch>
        </p:blipFill>
        <p:spPr bwMode="auto">
          <a:xfrm>
            <a:off x="327025" y="322263"/>
            <a:ext cx="7059613" cy="410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41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7025" y="4572000"/>
            <a:ext cx="7059613" cy="1963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99" name="Title 1">
            <a:extLst>
              <a:ext uri="{FF2B5EF4-FFF2-40B4-BE49-F238E27FC236}">
                <a16:creationId xmlns:a16="http://schemas.microsoft.com/office/drawing/2014/main" id="{B2E11866-614D-47DA-B89E-06F4F4EFDD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39" y="4767263"/>
            <a:ext cx="7059612" cy="1625600"/>
          </a:xfrm>
        </p:spPr>
        <p:txBody>
          <a:bodyPr/>
          <a:lstStyle/>
          <a:p>
            <a:pPr algn="r"/>
            <a:r>
              <a:rPr lang="en-US" altLang="en-US" dirty="0">
                <a:solidFill>
                  <a:srgbClr val="FFFFFF"/>
                </a:solidFill>
              </a:rPr>
              <a:t>Data collection mechanism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B967-B9A5-4FC9-A9EE-02CE6EA8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638" y="339724"/>
            <a:ext cx="4805362" cy="6241291"/>
          </a:xfrm>
        </p:spPr>
        <p:txBody>
          <a:bodyPr rtlCol="0" anchor="ctr">
            <a:norm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What are the macro economic factors useful for retailers?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How can I understand the impact of political unstability via data factors?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How should I prepare to capture this    data ?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rgbClr val="FFFFFF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827D6F-17CE-49F2-BD39-9C61BD8E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37" y="4669665"/>
            <a:ext cx="4805361" cy="18486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DE1F4C-CBD9-456A-AE00-EA80CD0C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465138"/>
            <a:ext cx="7059613" cy="41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01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>
            <a:extLst>
              <a:ext uri="{FF2B5EF4-FFF2-40B4-BE49-F238E27FC236}">
                <a16:creationId xmlns:a16="http://schemas.microsoft.com/office/drawing/2014/main" id="{C988283F-ED1A-4BF7-83A8-20EF51FED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449632"/>
            <a:ext cx="9594574" cy="930275"/>
          </a:xfrm>
        </p:spPr>
        <p:txBody>
          <a:bodyPr anchor="b">
            <a:normAutofit/>
          </a:bodyPr>
          <a:lstStyle/>
          <a:p>
            <a:pPr algn="ctr"/>
            <a:r>
              <a:rPr lang="en-US" altLang="en-US" sz="3200" dirty="0">
                <a:solidFill>
                  <a:schemeClr val="accent2"/>
                </a:solidFill>
              </a:rPr>
              <a:t>General global factors influencing forecasting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26A981-B61A-41DF-A678-C6964B0D7C62}"/>
              </a:ext>
            </a:extLst>
          </p:cNvPr>
          <p:cNvCxnSpPr/>
          <p:nvPr/>
        </p:nvCxnSpPr>
        <p:spPr>
          <a:xfrm flipV="1">
            <a:off x="450298" y="3213817"/>
            <a:ext cx="1467678" cy="59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00C55-53FA-421C-A057-CEFCA3A149D8}"/>
              </a:ext>
            </a:extLst>
          </p:cNvPr>
          <p:cNvCxnSpPr>
            <a:cxnSpLocks/>
          </p:cNvCxnSpPr>
          <p:nvPr/>
        </p:nvCxnSpPr>
        <p:spPr>
          <a:xfrm flipV="1">
            <a:off x="450849" y="3828918"/>
            <a:ext cx="1598543" cy="31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90BEA1-DF6C-413B-BBB1-F01FA7729B5A}"/>
              </a:ext>
            </a:extLst>
          </p:cNvPr>
          <p:cNvSpPr txBox="1"/>
          <p:nvPr/>
        </p:nvSpPr>
        <p:spPr>
          <a:xfrm>
            <a:off x="0" y="3879646"/>
            <a:ext cx="1831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Macro Economic variables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7216FF-E15D-4DDF-BD43-AA1EA2701CCF}"/>
              </a:ext>
            </a:extLst>
          </p:cNvPr>
          <p:cNvCxnSpPr>
            <a:cxnSpLocks/>
          </p:cNvCxnSpPr>
          <p:nvPr/>
        </p:nvCxnSpPr>
        <p:spPr>
          <a:xfrm flipH="1" flipV="1">
            <a:off x="954156" y="2580748"/>
            <a:ext cx="1467677" cy="27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2B9B1C-8FB0-4476-B5D5-9E44B25C2FB0}"/>
              </a:ext>
            </a:extLst>
          </p:cNvPr>
          <p:cNvSpPr txBox="1"/>
          <p:nvPr/>
        </p:nvSpPr>
        <p:spPr>
          <a:xfrm>
            <a:off x="238539" y="2567486"/>
            <a:ext cx="1123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Weather factor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13298B-4022-4316-883F-CC25C5E3E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78" y="2351337"/>
            <a:ext cx="7375542" cy="37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18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>
            <a:extLst>
              <a:ext uri="{FF2B5EF4-FFF2-40B4-BE49-F238E27FC236}">
                <a16:creationId xmlns:a16="http://schemas.microsoft.com/office/drawing/2014/main" id="{C988283F-ED1A-4BF7-83A8-20EF51FED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956" y="454252"/>
            <a:ext cx="9558131" cy="930275"/>
          </a:xfrm>
        </p:spPr>
        <p:txBody>
          <a:bodyPr anchor="b"/>
          <a:lstStyle/>
          <a:p>
            <a:pPr algn="ctr"/>
            <a:r>
              <a:rPr lang="en-US" altLang="en-US" sz="3200" dirty="0">
                <a:solidFill>
                  <a:schemeClr val="accent2"/>
                </a:solidFill>
              </a:rPr>
              <a:t>Consumer Price Index influence across stores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00C55-53FA-421C-A057-CEFCA3A149D8}"/>
              </a:ext>
            </a:extLst>
          </p:cNvPr>
          <p:cNvCxnSpPr>
            <a:cxnSpLocks/>
          </p:cNvCxnSpPr>
          <p:nvPr/>
        </p:nvCxnSpPr>
        <p:spPr>
          <a:xfrm>
            <a:off x="1553817" y="3048000"/>
            <a:ext cx="2749826" cy="122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2B9B1C-8FB0-4476-B5D5-9E44B25C2FB0}"/>
              </a:ext>
            </a:extLst>
          </p:cNvPr>
          <p:cNvSpPr txBox="1"/>
          <p:nvPr/>
        </p:nvSpPr>
        <p:spPr>
          <a:xfrm>
            <a:off x="69988" y="1964432"/>
            <a:ext cx="4187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 type A sales are not affected much by CPI. Typically Type A stores are bigger in size and have essential commodities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BD437-39DF-4A96-B68E-C18DDB846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44" y="1728787"/>
            <a:ext cx="5542722" cy="350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>
            <a:extLst>
              <a:ext uri="{FF2B5EF4-FFF2-40B4-BE49-F238E27FC236}">
                <a16:creationId xmlns:a16="http://schemas.microsoft.com/office/drawing/2014/main" id="{C988283F-ED1A-4BF7-83A8-20EF51FED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5463" y="466725"/>
            <a:ext cx="9161876" cy="930275"/>
          </a:xfrm>
        </p:spPr>
        <p:txBody>
          <a:bodyPr anchor="b">
            <a:normAutofit/>
          </a:bodyPr>
          <a:lstStyle/>
          <a:p>
            <a:pPr algn="ctr"/>
            <a:r>
              <a:rPr lang="en-US" altLang="en-US" sz="3200" dirty="0">
                <a:solidFill>
                  <a:schemeClr val="accent2"/>
                </a:solidFill>
              </a:rPr>
              <a:t>Temperature influence across stores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500C55-53FA-421C-A057-CEFCA3A149D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148383" y="4097164"/>
            <a:ext cx="977762" cy="170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2B9B1C-8FB0-4476-B5D5-9E44B25C2FB0}"/>
              </a:ext>
            </a:extLst>
          </p:cNvPr>
          <p:cNvSpPr txBox="1"/>
          <p:nvPr/>
        </p:nvSpPr>
        <p:spPr>
          <a:xfrm>
            <a:off x="388453" y="3450833"/>
            <a:ext cx="1519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Minimal influence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6CE574-F3A4-43F3-B887-05BD5941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45" y="2379802"/>
            <a:ext cx="7561194" cy="40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>
            <a:extLst>
              <a:ext uri="{FF2B5EF4-FFF2-40B4-BE49-F238E27FC236}">
                <a16:creationId xmlns:a16="http://schemas.microsoft.com/office/drawing/2014/main" id="{C988283F-ED1A-4BF7-83A8-20EF51FED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5464" y="466725"/>
            <a:ext cx="8963094" cy="930275"/>
          </a:xfrm>
        </p:spPr>
        <p:txBody>
          <a:bodyPr anchor="b"/>
          <a:lstStyle/>
          <a:p>
            <a:pPr algn="ctr"/>
            <a:r>
              <a:rPr lang="en-US" altLang="en-US" sz="3200" dirty="0">
                <a:solidFill>
                  <a:schemeClr val="accent2"/>
                </a:solidFill>
              </a:rPr>
              <a:t>Sample analysis - Single department of store ‘A’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90BEA1-DF6C-413B-BBB1-F01FA7729B5A}"/>
              </a:ext>
            </a:extLst>
          </p:cNvPr>
          <p:cNvSpPr txBox="1"/>
          <p:nvPr/>
        </p:nvSpPr>
        <p:spPr>
          <a:xfrm>
            <a:off x="5928691" y="5988146"/>
            <a:ext cx="488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Christmas eve and October last weeks have impact in sales in this department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7216FF-E15D-4DDF-BD43-AA1EA2701CCF}"/>
              </a:ext>
            </a:extLst>
          </p:cNvPr>
          <p:cNvCxnSpPr>
            <a:cxnSpLocks/>
          </p:cNvCxnSpPr>
          <p:nvPr/>
        </p:nvCxnSpPr>
        <p:spPr>
          <a:xfrm flipH="1" flipV="1">
            <a:off x="8830607" y="2605236"/>
            <a:ext cx="843480" cy="793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2B9B1C-8FB0-4476-B5D5-9E44B25C2FB0}"/>
              </a:ext>
            </a:extLst>
          </p:cNvPr>
          <p:cNvSpPr txBox="1"/>
          <p:nvPr/>
        </p:nvSpPr>
        <p:spPr>
          <a:xfrm>
            <a:off x="4651514" y="1958620"/>
            <a:ext cx="7189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Fuel price plays a factor in forecasting sales for this department and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4653F-3B67-4D34-B734-37E27FE2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96" y="3459643"/>
            <a:ext cx="5923721" cy="17309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A3DAF1-F7CB-4847-B385-28E0A9879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3" y="2781011"/>
            <a:ext cx="5030717" cy="30877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0ABB95-CAC0-40AE-AB1B-58DE3819FB81}"/>
              </a:ext>
            </a:extLst>
          </p:cNvPr>
          <p:cNvSpPr txBox="1"/>
          <p:nvPr/>
        </p:nvSpPr>
        <p:spPr>
          <a:xfrm>
            <a:off x="525465" y="2311318"/>
            <a:ext cx="400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CPI influence in Store type of ‘A’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1CD033-737B-46A4-BF39-9CE481A0DD3F}"/>
              </a:ext>
            </a:extLst>
          </p:cNvPr>
          <p:cNvCxnSpPr>
            <a:cxnSpLocks/>
          </p:cNvCxnSpPr>
          <p:nvPr/>
        </p:nvCxnSpPr>
        <p:spPr>
          <a:xfrm flipV="1">
            <a:off x="9266099" y="5166249"/>
            <a:ext cx="1028010" cy="90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76BEE9-4AF5-4BE2-A1E8-F9195263EE1E}"/>
              </a:ext>
            </a:extLst>
          </p:cNvPr>
          <p:cNvCxnSpPr>
            <a:cxnSpLocks/>
          </p:cNvCxnSpPr>
          <p:nvPr/>
        </p:nvCxnSpPr>
        <p:spPr>
          <a:xfrm flipH="1" flipV="1">
            <a:off x="8499129" y="5107722"/>
            <a:ext cx="766970" cy="963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503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7025" y="4572000"/>
            <a:ext cx="7059613" cy="1963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75" name="Title 1">
            <a:extLst>
              <a:ext uri="{FF2B5EF4-FFF2-40B4-BE49-F238E27FC236}">
                <a16:creationId xmlns:a16="http://schemas.microsoft.com/office/drawing/2014/main" id="{C4B5FEAF-5BF8-4E8B-99B5-36293B8BC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2263" y="4767263"/>
            <a:ext cx="6796088" cy="1625600"/>
          </a:xfrm>
        </p:spPr>
        <p:txBody>
          <a:bodyPr/>
          <a:lstStyle/>
          <a:p>
            <a:pPr algn="r"/>
            <a:r>
              <a:rPr lang="en-US" altLang="en-US" dirty="0">
                <a:solidFill>
                  <a:srgbClr val="FFFFFF"/>
                </a:solidFill>
              </a:rPr>
              <a:t>Insights for inventory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0766-8A3E-4FE2-A7A7-4B66D66D2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638" y="322261"/>
            <a:ext cx="4646336" cy="62134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Department 1 needs to plan for optimal stocking in Christmas eve and October last month.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Safety stocks needs to understand the lead time from supplier apart from forecast to derive at the value.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rgbClr val="FFFFFF"/>
                </a:solidFill>
              </a:rPr>
              <a:t>Overall external variables needs to be studies at granular level rather than at </a:t>
            </a:r>
            <a:r>
              <a:rPr lang="en-US" sz="2000">
                <a:solidFill>
                  <a:srgbClr val="FFFFFF"/>
                </a:solidFill>
              </a:rPr>
              <a:t>higher level.</a:t>
            </a:r>
            <a:endParaRPr lang="en-US" sz="2000" dirty="0">
              <a:solidFill>
                <a:srgbClr val="FFFFFF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076" name="Picture 7">
            <a:extLst>
              <a:ext uri="{FF2B5EF4-FFF2-40B4-BE49-F238E27FC236}">
                <a16:creationId xmlns:a16="http://schemas.microsoft.com/office/drawing/2014/main" id="{8D145FDA-9501-4415-973E-FB44E232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7" r="9561" b="2"/>
          <a:stretch>
            <a:fillRect/>
          </a:stretch>
        </p:blipFill>
        <p:spPr bwMode="auto">
          <a:xfrm>
            <a:off x="327025" y="322263"/>
            <a:ext cx="7059613" cy="410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31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A8FEC-F041-304F-BD90-9EA9F5F65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04"/>
            <a:ext cx="12192000" cy="6813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F860A7-58C9-494F-B7F4-52DC230E4D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9" y="343631"/>
            <a:ext cx="896112" cy="1011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E919E3-6485-A54B-9B10-E9D41F6ABC4D}"/>
              </a:ext>
            </a:extLst>
          </p:cNvPr>
          <p:cNvSpPr txBox="1"/>
          <p:nvPr/>
        </p:nvSpPr>
        <p:spPr>
          <a:xfrm>
            <a:off x="87998" y="6294172"/>
            <a:ext cx="272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1B0C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Verticals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267A3F-3C90-4247-905C-0A9F620B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C778-C414-4C7E-92C9-4B3D45EC34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A4BA-80DF-4F21-B9D7-CA45F334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520505"/>
            <a:ext cx="9865098" cy="791810"/>
          </a:xfrm>
          <a:noFill/>
          <a:ln w="1905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FACTORS THAT INFLUENCE FOR OPTIMIZING 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62480-5832-4CA1-B552-DBE6279E7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28" y="1721189"/>
            <a:ext cx="3363974" cy="341562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DEMAND ESTIMATION</a:t>
            </a:r>
          </a:p>
          <a:p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LEAD TIME</a:t>
            </a:r>
          </a:p>
          <a:p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SAFETY STOCK</a:t>
            </a:r>
          </a:p>
          <a:p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RE-ORDER POINT(ROP)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84A79-5D80-482E-942A-F3926FCC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686" y="1588961"/>
            <a:ext cx="6153339" cy="34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60A33C-A1DA-4808-A6BB-17F7ED54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7683"/>
            <a:ext cx="4288872" cy="268263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8E9F41-14A5-4ACE-95FF-84A851223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365464"/>
              </p:ext>
            </p:extLst>
          </p:nvPr>
        </p:nvGraphicFramePr>
        <p:xfrm>
          <a:off x="4429718" y="1234810"/>
          <a:ext cx="7161017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7167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7FE3-E884-4E43-8E12-1E349227D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821" y="249571"/>
            <a:ext cx="7980028" cy="554763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Why Safety Stock?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BA112-5AF7-473F-B9C6-A2EE1D197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47" y="1721189"/>
            <a:ext cx="3363974" cy="341562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Offset errors due to forecast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Maintain service level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72387-94A9-44C3-BAE4-428B56A2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586" y="1861866"/>
            <a:ext cx="7179809" cy="26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7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7FE3-E884-4E43-8E12-1E349227D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77" y="358851"/>
            <a:ext cx="9119943" cy="724362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Calculating Safety Stock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BA112-5AF7-473F-B9C6-A2EE1D197E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151" y="1366736"/>
                <a:ext cx="4654297" cy="5132413"/>
              </a:xfrm>
            </p:spPr>
            <p:txBody>
              <a:bodyPr>
                <a:normAutofit fontScale="25000" lnSpcReduction="20000"/>
              </a:bodyPr>
              <a:lstStyle/>
              <a:p>
                <a:r>
                  <a:rPr lang="en-US" sz="60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Simple Safety Stock Calculation with lead time, order cycle and forecast period are same.</a:t>
                </a:r>
              </a:p>
              <a:p>
                <a:endParaRPr lang="en-US" sz="60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  <a:p>
                <a14:m>
                  <m:oMath xmlns:m="http://schemas.openxmlformats.org/officeDocument/2006/math">
                    <m:r>
                      <a:rPr lang="en-US" sz="60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𝑠𝑠</m:t>
                    </m:r>
                    <m:r>
                      <a:rPr lang="en-US" sz="60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60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𝑧</m:t>
                    </m:r>
                    <m:r>
                      <a:rPr lang="en-US" sz="60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∗</m:t>
                    </m:r>
                    <m:sSub>
                      <m:sSubPr>
                        <m:ctrlPr>
                          <a:rPr lang="en-US" sz="60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60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60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Z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𝑍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𝑆𝑐𝑜𝑟𝑒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,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𝑆𝑒𝑟𝑣𝑖𝑐𝑒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𝑓𝑎𝑐𝑡𝑜𝑟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𝑜𝑓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𝑟𝑒𝑞𝑢𝑖𝑟𝑒𝑑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𝑠𝑒𝑟𝑣𝑖𝑐𝑒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𝑙𝑒𝑣𝑒𝑙</m:t>
                    </m:r>
                  </m:oMath>
                </a14:m>
                <a:endParaRPr lang="en-US" sz="5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58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8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58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sub>
                    </m:sSub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𝑆𝑡𝑎𝑛𝑑𝑎𝑟𝑑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𝑑𝑒𝑣𝑖𝑎𝑡𝑖𝑜𝑛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𝑜𝑓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𝑑𝑒𝑚𝑎𝑛𝑑</m:t>
                    </m:r>
                  </m:oMath>
                </a14:m>
                <a:endParaRPr lang="en-US" sz="5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  <a:p>
                <a:endParaRPr lang="en-US" sz="60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  <a:p>
                <a:r>
                  <a:rPr lang="en-US" sz="6000" dirty="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</a:rPr>
                  <a:t>Safety Stock Formula including both demand and Varying lead time</a:t>
                </a:r>
              </a:p>
              <a:p>
                <a:endParaRPr lang="en-US" sz="60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  <a:p>
                <a14:m>
                  <m:oMath xmlns:m="http://schemas.openxmlformats.org/officeDocument/2006/math">
                    <m:r>
                      <a:rPr lang="en-US" sz="60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𝑆𝑆</m:t>
                    </m:r>
                    <m:r>
                      <a:rPr lang="en-US" sz="60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lang="en-US" sz="60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𝑍</m:t>
                    </m:r>
                    <m:r>
                      <a:rPr lang="en-US" sz="60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∗</m:t>
                    </m:r>
                    <m:sSub>
                      <m:sSubPr>
                        <m:ctrlPr>
                          <a:rPr lang="en-US" sz="60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60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60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sub>
                    </m:sSub>
                    <m:r>
                      <a:rPr lang="en-US" sz="60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US" sz="60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radPr>
                      <m:deg/>
                      <m:e>
                        <m:r>
                          <a:rPr lang="en-US" sz="60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𝐿</m:t>
                        </m:r>
                      </m:e>
                    </m:rad>
                    <m:r>
                      <a:rPr lang="en-US" sz="60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𝑇</m:t>
                    </m:r>
                    <m:r>
                      <a:rPr lang="en-US" sz="6000" b="0" i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+</m:t>
                    </m:r>
                    <m:sSub>
                      <m:sSubPr>
                        <m:ctrlPr>
                          <a:rPr lang="en-US" sz="60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60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𝜀</m:t>
                        </m:r>
                      </m:e>
                      <m:sub>
                        <m:r>
                          <a:rPr lang="en-US" sz="60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</m:t>
                        </m:r>
                      </m:sub>
                    </m:sSub>
                  </m:oMath>
                </a14:m>
                <a:endParaRPr lang="en-US" sz="60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𝑍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𝑍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𝑆𝑐𝑜𝑟𝑒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,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𝑆𝑒𝑟𝑣𝑖𝑐𝑒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𝑓𝑎𝑐𝑡𝑜𝑟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𝑜𝑓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𝑟𝑒𝑞𝑢𝑖𝑟𝑒𝑑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𝑠𝑒𝑟𝑣𝑖𝑐𝑒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𝑙𝑒𝑣𝑒𝑙</m:t>
                    </m:r>
                  </m:oMath>
                </a14:m>
                <a:endParaRPr lang="en-US" sz="5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58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8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𝜎</m:t>
                        </m:r>
                      </m:e>
                      <m:sub>
                        <m:r>
                          <a:rPr lang="en-US" sz="58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𝑑</m:t>
                        </m:r>
                      </m:sub>
                    </m:sSub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𝑆𝑡𝑎𝑛𝑑𝑎𝑟𝑑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𝑑𝑒𝑣𝑖𝑎𝑡𝑖𝑜𝑛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𝑜𝑓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𝑑𝑒𝑚𝑎𝑛𝑑</m:t>
                    </m:r>
                  </m:oMath>
                </a14:m>
                <a:endParaRPr lang="en-US" sz="5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𝐿𝑇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→</m:t>
                    </m:r>
                    <m:r>
                      <m:rPr>
                        <m:sty m:val="p"/>
                      </m:rPr>
                      <a:rPr lang="en-US" sz="5800" b="0" i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Average</m:t>
                    </m:r>
                    <m:r>
                      <a:rPr lang="en-US" sz="5800" b="0" i="0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𝐿𝑒𝑎𝑑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𝑇𝑖𝑚𝑒</m:t>
                    </m:r>
                  </m:oMath>
                </a14:m>
                <a:endParaRPr lang="en-US" sz="5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5800" i="1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58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𝜀</m:t>
                        </m:r>
                      </m:e>
                      <m:sub>
                        <m:r>
                          <a:rPr lang="en-US" sz="580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0</m:t>
                        </m:r>
                      </m:sub>
                    </m:sSub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→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𝐹𝑜𝑟𝑒𝑐𝑎𝑠𝑡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lang="en-US" sz="58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𝐸𝑟𝑟𝑜𝑟</m:t>
                    </m:r>
                  </m:oMath>
                </a14:m>
                <a:endParaRPr lang="en-US" sz="5800" dirty="0">
                  <a:solidFill>
                    <a:srgbClr val="FFFFFF"/>
                  </a:solidFill>
                  <a:latin typeface="+mj-lt"/>
                  <a:ea typeface="+mj-ea"/>
                  <a:cs typeface="+mj-cs"/>
                </a:endParaRP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7BA112-5AF7-473F-B9C6-A2EE1D197E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151" y="1366736"/>
                <a:ext cx="4654297" cy="5132413"/>
              </a:xfrm>
              <a:blipFill>
                <a:blip r:embed="rId2"/>
                <a:stretch>
                  <a:fillRect t="-1069" r="-4718" b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5A70B8A-92A9-4C11-A552-90EA8BC2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54" y="1779560"/>
            <a:ext cx="6616504" cy="300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51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CF8B-F7E4-4908-B6EE-57FCCDBB9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14" y="248076"/>
            <a:ext cx="10571998" cy="97045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RE-ORDER POINT(ROP)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F8DCA-0E6D-42BE-A12A-072C39ADC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15" y="1510748"/>
            <a:ext cx="5155720" cy="3922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BA9C1A-C912-4029-A9DE-A5228E2CA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04713" y="1218526"/>
                <a:ext cx="5277285" cy="4850970"/>
              </a:xfrm>
              <a:effectLst/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It is a process most commonly used in supply chain and logistic which is when stock is always ordered when it falls below a certain level, typically below the specified safety stock level.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𝑅𝑂𝑃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000" i="0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𝐿𝑇</m:t>
                      </m:r>
                      <m:r>
                        <a:rPr lang="en-US" sz="2000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𝑆𝑆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𝐴𝑣𝑔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𝑒𝑚𝑎𝑛𝑑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in lead time  </a:t>
                </a:r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𝐿𝑇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𝐿𝑒𝑎𝑑𝑇𝑖𝑚𝑒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   SS  -&gt; Safety Stock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BA9C1A-C912-4029-A9DE-A5228E2CA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04713" y="1218526"/>
                <a:ext cx="5277285" cy="4850970"/>
              </a:xfrm>
              <a:blipFill>
                <a:blip r:embed="rId3"/>
                <a:stretch>
                  <a:fillRect l="-462" r="-254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902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7025" y="4572000"/>
            <a:ext cx="7059613" cy="1963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315" name="Title 1">
            <a:extLst>
              <a:ext uri="{FF2B5EF4-FFF2-40B4-BE49-F238E27FC236}">
                <a16:creationId xmlns:a16="http://schemas.microsoft.com/office/drawing/2014/main" id="{55E4CCF6-E1B9-48B4-9CF9-25D5DEE51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4767263"/>
            <a:ext cx="6594475" cy="1625600"/>
          </a:xfrm>
        </p:spPr>
        <p:txBody>
          <a:bodyPr/>
          <a:lstStyle/>
          <a:p>
            <a:pPr algn="r"/>
            <a:r>
              <a:rPr lang="en-US" altLang="en-US" b="1" dirty="0">
                <a:solidFill>
                  <a:srgbClr val="FFFFFF"/>
                </a:solidFill>
              </a:rPr>
              <a:t>Solution benefits</a:t>
            </a:r>
          </a:p>
        </p:txBody>
      </p:sp>
      <p:pic>
        <p:nvPicPr>
          <p:cNvPr id="13317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DF3933F-02D1-4E1C-B5C3-2D8F79145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588963"/>
            <a:ext cx="112077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6">
            <a:extLst>
              <a:ext uri="{FF2B5EF4-FFF2-40B4-BE49-F238E27FC236}">
                <a16:creationId xmlns:a16="http://schemas.microsoft.com/office/drawing/2014/main" id="{9132D15B-9F59-4F32-B5AC-049D5EA0C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75" y="303628"/>
            <a:ext cx="2811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INVENTORY OPTIMIZATION</a:t>
            </a:r>
          </a:p>
        </p:txBody>
      </p:sp>
      <p:sp>
        <p:nvSpPr>
          <p:cNvPr id="13319" name="Rectangle 7">
            <a:extLst>
              <a:ext uri="{FF2B5EF4-FFF2-40B4-BE49-F238E27FC236}">
                <a16:creationId xmlns:a16="http://schemas.microsoft.com/office/drawing/2014/main" id="{63C96C50-AC58-4C32-AE4F-C37F7B652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6778" y="4678788"/>
            <a:ext cx="29903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Lower Holding cost.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Lower Spoilage discount.</a:t>
            </a:r>
          </a:p>
        </p:txBody>
      </p:sp>
      <p:sp>
        <p:nvSpPr>
          <p:cNvPr id="13320" name="TextBox 8">
            <a:extLst>
              <a:ext uri="{FF2B5EF4-FFF2-40B4-BE49-F238E27FC236}">
                <a16:creationId xmlns:a16="http://schemas.microsoft.com/office/drawing/2014/main" id="{96C0CE7D-8564-4510-AA6E-4F555BFB5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3706" y="4300755"/>
            <a:ext cx="2576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COST OPTIMIZATION</a:t>
            </a:r>
          </a:p>
        </p:txBody>
      </p:sp>
      <p:pic>
        <p:nvPicPr>
          <p:cNvPr id="13321" name="Picture 2" descr="Related image">
            <a:extLst>
              <a:ext uri="{FF2B5EF4-FFF2-40B4-BE49-F238E27FC236}">
                <a16:creationId xmlns:a16="http://schemas.microsoft.com/office/drawing/2014/main" id="{6C4E6E2F-8B2A-42D5-8B7B-841E5F7DF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7121"/>
          <a:stretch>
            <a:fillRect/>
          </a:stretch>
        </p:blipFill>
        <p:spPr bwMode="auto">
          <a:xfrm>
            <a:off x="7669213" y="4489450"/>
            <a:ext cx="1162050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4" descr="Image result for large grocery store">
            <a:extLst>
              <a:ext uri="{FF2B5EF4-FFF2-40B4-BE49-F238E27FC236}">
                <a16:creationId xmlns:a16="http://schemas.microsoft.com/office/drawing/2014/main" id="{E975280F-C4FE-4466-B514-2FF1DCB0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22263"/>
            <a:ext cx="7070725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3" name="TextBox 16">
            <a:extLst>
              <a:ext uri="{FF2B5EF4-FFF2-40B4-BE49-F238E27FC236}">
                <a16:creationId xmlns:a16="http://schemas.microsoft.com/office/drawing/2014/main" id="{326A72F7-D140-4BCF-A5EF-6617655F8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2243" y="2503290"/>
            <a:ext cx="2847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b="1" dirty="0"/>
              <a:t>OPERATIONAL EFFICIENCY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7C6B29-B6F3-47C2-BBE0-907F8D27A64C}"/>
              </a:ext>
            </a:extLst>
          </p:cNvPr>
          <p:cNvSpPr txBox="1"/>
          <p:nvPr/>
        </p:nvSpPr>
        <p:spPr>
          <a:xfrm>
            <a:off x="8776563" y="606331"/>
            <a:ext cx="32498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" panose="020F0502020204030204" pitchFamily="34" charset="0"/>
              </a:rPr>
              <a:t>Proper inventory tracking at SKU level.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" panose="020F0502020204030204" pitchFamily="34" charset="0"/>
              </a:rPr>
              <a:t>Reduction of excess inventory.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" panose="020F0502020204030204" pitchFamily="34" charset="0"/>
              </a:rPr>
              <a:t>Reduction of stock-outs scenario.</a:t>
            </a:r>
            <a:endParaRPr lang="en-US" dirty="0">
              <a:latin typeface="+mn-lt"/>
            </a:endParaRPr>
          </a:p>
        </p:txBody>
      </p:sp>
      <p:pic>
        <p:nvPicPr>
          <p:cNvPr id="13325" name="Picture 8" descr="Related image">
            <a:extLst>
              <a:ext uri="{FF2B5EF4-FFF2-40B4-BE49-F238E27FC236}">
                <a16:creationId xmlns:a16="http://schemas.microsoft.com/office/drawing/2014/main" id="{307C2B46-E8ED-4973-AE04-F65BC42C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2590800"/>
            <a:ext cx="126682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7A2CEC-19B4-4C7D-B037-5253E9AEEF93}"/>
              </a:ext>
            </a:extLst>
          </p:cNvPr>
          <p:cNvSpPr txBox="1"/>
          <p:nvPr/>
        </p:nvSpPr>
        <p:spPr>
          <a:xfrm>
            <a:off x="8755476" y="2828835"/>
            <a:ext cx="31142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" panose="020F0502020204030204" pitchFamily="34" charset="0"/>
              </a:rPr>
              <a:t>Estimate safety stock.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" panose="020F0502020204030204" pitchFamily="34" charset="0"/>
              </a:rPr>
              <a:t>Proper identification of order cycle and reorder quantities.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7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B731205E-DBB6-4F2A-91C2-B3EF4649A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9076D6-78D7-4195-A721-B9FF55F4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0" y="2544416"/>
            <a:ext cx="5115339" cy="164327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Customer Propensity Model</a:t>
            </a:r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102E62BB-676C-41FB-AD87-EC241B0BA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44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Personalized customer marketing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Customer data at retail outlet level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Operates in </a:t>
            </a:r>
            <a:r>
              <a:rPr lang="en-US" sz="2000">
                <a:solidFill>
                  <a:srgbClr val="FFFFFF"/>
                </a:solidFill>
              </a:rPr>
              <a:t>non-contractual settings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A31858-AC09-43E4-9458-C7B53B64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C778-C414-4C7E-92C9-4B3D45EC34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6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45">
            <a:extLst>
              <a:ext uri="{FF2B5EF4-FFF2-40B4-BE49-F238E27FC236}">
                <a16:creationId xmlns:a16="http://schemas.microsoft.com/office/drawing/2014/main" id="{8908499C-534D-491C-8D8B-51B31E15E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78" y="1447047"/>
            <a:ext cx="6655242" cy="4320708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Propensity model answers </a:t>
            </a:r>
          </a:p>
          <a:p>
            <a:endParaRPr lang="en-US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dirty="0"/>
              <a:t>Who are my probable  customers who will visit my store in the next ‘X’ days ?.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can I get my targets for the next promotion campaigns ?.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Who are my high-profile customers and </a:t>
            </a:r>
            <a:r>
              <a:rPr lang="en-US"/>
              <a:t>what categories </a:t>
            </a:r>
            <a:r>
              <a:rPr lang="en-US" dirty="0"/>
              <a:t>they buy in general ?.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2" name="Content Placeholder 20" descr="A display in a room&#10;&#10;Description generated with high confidence">
            <a:extLst>
              <a:ext uri="{FF2B5EF4-FFF2-40B4-BE49-F238E27FC236}">
                <a16:creationId xmlns:a16="http://schemas.microsoft.com/office/drawing/2014/main" id="{F8B37C8E-1591-4354-884D-7CBC10B6DD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r="17954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F9D91-E817-474B-A730-46EF2D3F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C7C778-C414-4C7E-92C9-4B3D45EC3446}" type="slidenum">
              <a:rPr lang="en-US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0092D-F9D5-45B4-8374-5A7A76382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THANKS </a:t>
            </a:r>
          </a:p>
        </p:txBody>
      </p:sp>
    </p:spTree>
    <p:extLst>
      <p:ext uri="{BB962C8B-B14F-4D97-AF65-F5344CB8AC3E}">
        <p14:creationId xmlns:p14="http://schemas.microsoft.com/office/powerpoint/2010/main" val="193257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7">
            <a:extLst>
              <a:ext uri="{FF2B5EF4-FFF2-40B4-BE49-F238E27FC236}">
                <a16:creationId xmlns:a16="http://schemas.microsoft.com/office/drawing/2014/main" id="{B731205E-DBB6-4F2A-91C2-B3EF4649A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5" b="370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1BC89C4-B615-4D9C-B617-744C7C1A6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07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Data science services and what we do in it 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7448B27-73EF-4763-A556-FF24B3F403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8524283"/>
              </p:ext>
            </p:extLst>
          </p:nvPr>
        </p:nvGraphicFramePr>
        <p:xfrm>
          <a:off x="1069561" y="1439323"/>
          <a:ext cx="9740900" cy="505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754F4-7DA4-42DC-9E13-B67F417F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7C778-C414-4C7E-92C9-4B3D45EC3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5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C3057-7AB3-40E4-BA02-B01E99EA6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66" y="5091113"/>
            <a:ext cx="8070363" cy="1265237"/>
          </a:xfrm>
        </p:spPr>
        <p:txBody>
          <a:bodyPr rtlCol="0" anchor="ctr">
            <a:norm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sz="2800" dirty="0">
                <a:ln w="22225">
                  <a:solidFill>
                    <a:schemeClr val="tx1"/>
                  </a:solidFill>
                  <a:miter lim="800000"/>
                </a:ln>
              </a:rPr>
              <a:t>FMCG </a:t>
            </a:r>
            <a:br>
              <a:rPr lang="en-US" sz="280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r>
              <a:rPr lang="en-US" sz="2800" dirty="0">
                <a:ln w="22225">
                  <a:solidFill>
                    <a:schemeClr val="tx1"/>
                  </a:solidFill>
                  <a:miter lim="800000"/>
                </a:ln>
              </a:rPr>
              <a:t>INVENTORY MANAGEMENT USING FORECASTING </a:t>
            </a:r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40EECD23-D698-4C38-9E33-F98BDB16720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499474" y="5091113"/>
            <a:ext cx="3188933" cy="1265237"/>
          </a:xfrm>
        </p:spPr>
        <p:txBody>
          <a:bodyPr anchor="ctr"/>
          <a:lstStyle/>
          <a:p>
            <a:pPr algn="l"/>
            <a:r>
              <a:rPr lang="en-US" altLang="en-US" sz="2000" dirty="0"/>
              <a:t>Case study-based discussion</a:t>
            </a:r>
          </a:p>
        </p:txBody>
      </p:sp>
      <p:pic>
        <p:nvPicPr>
          <p:cNvPr id="2052" name="Picture 3">
            <a:extLst>
              <a:ext uri="{FF2B5EF4-FFF2-40B4-BE49-F238E27FC236}">
                <a16:creationId xmlns:a16="http://schemas.microsoft.com/office/drawing/2014/main" id="{1AA7F325-AF61-4C52-BFD2-69183051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3" b="14067"/>
          <a:stretch>
            <a:fillRect/>
          </a:stretch>
        </p:blipFill>
        <p:spPr bwMode="auto">
          <a:xfrm>
            <a:off x="-4763" y="0"/>
            <a:ext cx="1219200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8386763" y="526415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7025" y="4572000"/>
            <a:ext cx="7059613" cy="1963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75" name="Title 1">
            <a:extLst>
              <a:ext uri="{FF2B5EF4-FFF2-40B4-BE49-F238E27FC236}">
                <a16:creationId xmlns:a16="http://schemas.microsoft.com/office/drawing/2014/main" id="{C4B5FEAF-5BF8-4E8B-99B5-36293B8BC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2263" y="4767263"/>
            <a:ext cx="6796088" cy="1625600"/>
          </a:xfrm>
        </p:spPr>
        <p:txBody>
          <a:bodyPr>
            <a:normAutofit/>
          </a:bodyPr>
          <a:lstStyle/>
          <a:p>
            <a:pPr algn="ctr"/>
            <a:r>
              <a:rPr lang="en-US" altLang="en-US" sz="2800" dirty="0">
                <a:solidFill>
                  <a:srgbClr val="FFFFFF"/>
                </a:solidFill>
              </a:rPr>
              <a:t>Typical FMCG Business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60766-8A3E-4FE2-A7A7-4B66D66D2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638" y="322261"/>
            <a:ext cx="4683442" cy="62134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rgbClr val="FFFFFF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rgbClr val="FFFFFF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rgbClr val="FFFFFF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As a retailer,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1. How can I decide optimal quantity of different SKU’s at my shelf ?. 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2. How can I maintain my customer service levels with optimal inventory ?.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3. How can I decide upon the effects of weather, holiday and macro economic factors on my sales?. </a:t>
            </a: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rgbClr val="FFFFFF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076" name="Picture 7">
            <a:extLst>
              <a:ext uri="{FF2B5EF4-FFF2-40B4-BE49-F238E27FC236}">
                <a16:creationId xmlns:a16="http://schemas.microsoft.com/office/drawing/2014/main" id="{8D145FDA-9501-4415-973E-FB44E232B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7" r="9561" b="2"/>
          <a:stretch>
            <a:fillRect/>
          </a:stretch>
        </p:blipFill>
        <p:spPr bwMode="auto">
          <a:xfrm>
            <a:off x="327025" y="322263"/>
            <a:ext cx="7059613" cy="410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7025" y="4572000"/>
            <a:ext cx="7059613" cy="196373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99" name="Title 1">
            <a:extLst>
              <a:ext uri="{FF2B5EF4-FFF2-40B4-BE49-F238E27FC236}">
                <a16:creationId xmlns:a16="http://schemas.microsoft.com/office/drawing/2014/main" id="{B2E11866-614D-47DA-B89E-06F4F4EFDD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4767263"/>
            <a:ext cx="6594475" cy="1625600"/>
          </a:xfrm>
        </p:spPr>
        <p:txBody>
          <a:bodyPr>
            <a:normAutofit/>
          </a:bodyPr>
          <a:lstStyle/>
          <a:p>
            <a:pPr algn="r"/>
            <a:r>
              <a:rPr lang="en-US" altLang="en-US" sz="2800" dirty="0">
                <a:solidFill>
                  <a:srgbClr val="FFFFFF"/>
                </a:solidFill>
              </a:rPr>
              <a:t>General Expectation from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B967-B9A5-4FC9-A9EE-02CE6EA8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6638" y="322261"/>
            <a:ext cx="4281487" cy="62134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Reduce firm’s working capital by reducing held inventories.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Understand product demand in market to reduce stock out situations.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Localized pattern cognizance.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68A4DFCD-8DA4-452E-8FE6-E2FB45A24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"/>
          <a:stretch>
            <a:fillRect/>
          </a:stretch>
        </p:blipFill>
        <p:spPr bwMode="auto">
          <a:xfrm>
            <a:off x="327025" y="322263"/>
            <a:ext cx="7059613" cy="410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>
            <a:extLst>
              <a:ext uri="{FF2B5EF4-FFF2-40B4-BE49-F238E27FC236}">
                <a16:creationId xmlns:a16="http://schemas.microsoft.com/office/drawing/2014/main" id="{B2FE74A1-2360-4D5F-B7CA-91F004E0C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Model Selection basis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9D4958D-7F69-4EF0-98A8-A90C69D92E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376697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7025" y="4572000"/>
            <a:ext cx="7059613" cy="1963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sz="2000" b="1" dirty="0">
                <a:solidFill>
                  <a:srgbClr val="FFFFFF"/>
                </a:solidFill>
              </a:rPr>
              <a:t>Pathfinder’s Approach – Forecasting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6150" name="Content Placeholder 2">
            <a:extLst>
              <a:ext uri="{FF2B5EF4-FFF2-40B4-BE49-F238E27FC236}">
                <a16:creationId xmlns:a16="http://schemas.microsoft.com/office/drawing/2014/main" id="{4DA533BC-11C4-443C-A2D1-899758F0B9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96936" y="322262"/>
            <a:ext cx="4695064" cy="6213475"/>
          </a:xfrm>
        </p:spPr>
        <p:txBody>
          <a:bodyPr anchor="ctr">
            <a:normAutofit/>
          </a:bodyPr>
          <a:lstStyle/>
          <a:p>
            <a:r>
              <a:rPr lang="en-US" altLang="en-US" sz="2000" dirty="0">
                <a:solidFill>
                  <a:schemeClr val="tx1"/>
                </a:solidFill>
              </a:rPr>
              <a:t>Formalize forecast framework for  quantities at  both store and SKU level or department level.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Detect drift  patterns.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Create seasonal components in Fourier series terms.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Identify the effects of external variables on sales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Identify trend components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Generalized Additive modelling techniques are utilized.</a:t>
            </a:r>
          </a:p>
        </p:txBody>
      </p:sp>
      <p:pic>
        <p:nvPicPr>
          <p:cNvPr id="6148" name="Picture 3">
            <a:extLst>
              <a:ext uri="{FF2B5EF4-FFF2-40B4-BE49-F238E27FC236}">
                <a16:creationId xmlns:a16="http://schemas.microsoft.com/office/drawing/2014/main" id="{3E0F104A-9281-43DF-A19C-D9488B782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" r="2" b="12503"/>
          <a:stretch>
            <a:fillRect/>
          </a:stretch>
        </p:blipFill>
        <p:spPr bwMode="auto">
          <a:xfrm>
            <a:off x="327025" y="322263"/>
            <a:ext cx="7059613" cy="410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7025" y="4572000"/>
            <a:ext cx="7059613" cy="19637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147" name="Title 1">
            <a:extLst>
              <a:ext uri="{FF2B5EF4-FFF2-40B4-BE49-F238E27FC236}">
                <a16:creationId xmlns:a16="http://schemas.microsoft.com/office/drawing/2014/main" id="{BAF9835C-9F3D-4EAD-AD01-A3C3645750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7323" y="4767263"/>
            <a:ext cx="6681028" cy="162560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rgbClr val="FFFFFF"/>
                </a:solidFill>
              </a:rPr>
              <a:t>How can we understand daily sales pattern to decide stocking?</a:t>
            </a:r>
          </a:p>
        </p:txBody>
      </p:sp>
      <p:sp>
        <p:nvSpPr>
          <p:cNvPr id="6150" name="Content Placeholder 2">
            <a:extLst>
              <a:ext uri="{FF2B5EF4-FFF2-40B4-BE49-F238E27FC236}">
                <a16:creationId xmlns:a16="http://schemas.microsoft.com/office/drawing/2014/main" id="{4DA533BC-11C4-443C-A2D1-899758F0B9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381874" y="322262"/>
            <a:ext cx="4603799" cy="6213475"/>
          </a:xfrm>
        </p:spPr>
        <p:txBody>
          <a:bodyPr anchor="ctr">
            <a:normAutofit/>
          </a:bodyPr>
          <a:lstStyle/>
          <a:p>
            <a:r>
              <a:rPr lang="en-US" altLang="en-US" sz="2000" dirty="0">
                <a:solidFill>
                  <a:schemeClr val="tx1"/>
                </a:solidFill>
              </a:rPr>
              <a:t>A Daily sales forecasting model at SKU level with holiday effects will help in this case.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A6E2F-2EE5-40C6-9C37-4EF8852F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322262"/>
            <a:ext cx="7059613" cy="410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4923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969</Words>
  <Application>Microsoft Office PowerPoint</Application>
  <PresentationFormat>Widescreen</PresentationFormat>
  <Paragraphs>163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Open Sans</vt:lpstr>
      <vt:lpstr>Open Sans Extrabold</vt:lpstr>
      <vt:lpstr>Trebuchet MS</vt:lpstr>
      <vt:lpstr>Wingdings 3</vt:lpstr>
      <vt:lpstr>Facet</vt:lpstr>
      <vt:lpstr>PowerPoint Presentation</vt:lpstr>
      <vt:lpstr>PowerPoint Presentation</vt:lpstr>
      <vt:lpstr>Data science services and what we do in it ?</vt:lpstr>
      <vt:lpstr>FMCG  INVENTORY MANAGEMENT USING FORECASTING </vt:lpstr>
      <vt:lpstr>Typical FMCG Business Challenge</vt:lpstr>
      <vt:lpstr>General Expectation from the solution</vt:lpstr>
      <vt:lpstr>Model Selection basis</vt:lpstr>
      <vt:lpstr>PowerPoint Presentation</vt:lpstr>
      <vt:lpstr>How can we understand daily sales pattern to decide stocking?</vt:lpstr>
      <vt:lpstr>OPTIMIZING INVENTORY</vt:lpstr>
      <vt:lpstr>PowerPoint Presentation</vt:lpstr>
      <vt:lpstr>PowerPoint Presentation</vt:lpstr>
      <vt:lpstr>Understanding the impact of external variables</vt:lpstr>
      <vt:lpstr>Data collection mechanism </vt:lpstr>
      <vt:lpstr>General global factors influencing forecasting</vt:lpstr>
      <vt:lpstr>Consumer Price Index influence across stores</vt:lpstr>
      <vt:lpstr>Temperature influence across stores</vt:lpstr>
      <vt:lpstr>Sample analysis - Single department of store ‘A’</vt:lpstr>
      <vt:lpstr>Insights for inventory management</vt:lpstr>
      <vt:lpstr>FACTORS THAT INFLUENCE FOR OPTIMIZING INVENTORY</vt:lpstr>
      <vt:lpstr>PowerPoint Presentation</vt:lpstr>
      <vt:lpstr>Why Safety Stock?</vt:lpstr>
      <vt:lpstr>Calculating Safety Stock</vt:lpstr>
      <vt:lpstr>RE-ORDER POINT(ROP)</vt:lpstr>
      <vt:lpstr>Solution benefits</vt:lpstr>
      <vt:lpstr>Customer Propensity Model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VNB 3</dc:creator>
  <cp:lastModifiedBy>VNB 3</cp:lastModifiedBy>
  <cp:revision>6</cp:revision>
  <dcterms:created xsi:type="dcterms:W3CDTF">2019-01-24T12:12:09Z</dcterms:created>
  <dcterms:modified xsi:type="dcterms:W3CDTF">2019-02-13T10:43:47Z</dcterms:modified>
</cp:coreProperties>
</file>